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0"/>
  </p:notesMasterIdLst>
  <p:handoutMasterIdLst>
    <p:handoutMasterId r:id="rId41"/>
  </p:handoutMasterIdLst>
  <p:sldIdLst>
    <p:sldId id="257" r:id="rId5"/>
    <p:sldId id="258" r:id="rId6"/>
    <p:sldId id="259" r:id="rId7"/>
    <p:sldId id="266" r:id="rId8"/>
    <p:sldId id="260" r:id="rId9"/>
    <p:sldId id="261" r:id="rId10"/>
    <p:sldId id="262" r:id="rId11"/>
    <p:sldId id="270" r:id="rId12"/>
    <p:sldId id="263" r:id="rId13"/>
    <p:sldId id="264" r:id="rId14"/>
    <p:sldId id="265" r:id="rId15"/>
    <p:sldId id="267" r:id="rId16"/>
    <p:sldId id="268" r:id="rId17"/>
    <p:sldId id="269" r:id="rId18"/>
    <p:sldId id="272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91" r:id="rId30"/>
    <p:sldId id="296" r:id="rId31"/>
    <p:sldId id="297" r:id="rId32"/>
    <p:sldId id="298" r:id="rId33"/>
    <p:sldId id="299" r:id="rId34"/>
    <p:sldId id="292" r:id="rId35"/>
    <p:sldId id="293" r:id="rId36"/>
    <p:sldId id="294" r:id="rId37"/>
    <p:sldId id="300" r:id="rId38"/>
    <p:sldId id="295" r:id="rId39"/>
  </p:sldIdLst>
  <p:sldSz cx="9144000" cy="6858000" type="screen4x3"/>
  <p:notesSz cx="7086600" cy="9429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00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94373-09AB-4E26-9C85-7F6D07AC3072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56675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956675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A024A-7047-4442-A1C2-61ADBECFE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09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/>
          <a:lstStyle>
            <a:lvl1pPr algn="r">
              <a:defRPr sz="1200"/>
            </a:lvl1pPr>
          </a:lstStyle>
          <a:p>
            <a:fld id="{BA19A9A1-B975-4327-B3A2-CF6F1A88319F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6438"/>
            <a:ext cx="4714875" cy="3536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75" tIns="47188" rIns="94375" bIns="471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79131"/>
            <a:ext cx="5669280" cy="4243388"/>
          </a:xfrm>
          <a:prstGeom prst="rect">
            <a:avLst/>
          </a:prstGeom>
        </p:spPr>
        <p:txBody>
          <a:bodyPr vert="horz" lIns="94375" tIns="47188" rIns="94375" bIns="471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56626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56626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 anchor="b"/>
          <a:lstStyle>
            <a:lvl1pPr algn="r">
              <a:defRPr sz="1200"/>
            </a:lvl1pPr>
          </a:lstStyle>
          <a:p>
            <a:fld id="{0D4D477D-2CD9-4934-9C55-1CF39D155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5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58BF18-4F1A-4DFC-9328-0AAE7199BC72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29F0F2-47B3-40FA-AE8F-1F3E4486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BF18-4F1A-4DFC-9328-0AAE7199BC72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9F0F2-47B3-40FA-AE8F-1F3E4486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BF18-4F1A-4DFC-9328-0AAE7199BC72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9F0F2-47B3-40FA-AE8F-1F3E4486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BF18-4F1A-4DFC-9328-0AAE7199BC72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9F0F2-47B3-40FA-AE8F-1F3E44863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BF18-4F1A-4DFC-9328-0AAE7199BC72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9F0F2-47B3-40FA-AE8F-1F3E44863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BF18-4F1A-4DFC-9328-0AAE7199BC72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9F0F2-47B3-40FA-AE8F-1F3E44863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BF18-4F1A-4DFC-9328-0AAE7199BC72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9F0F2-47B3-40FA-AE8F-1F3E4486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BF18-4F1A-4DFC-9328-0AAE7199BC72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9F0F2-47B3-40FA-AE8F-1F3E44863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BF18-4F1A-4DFC-9328-0AAE7199BC72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9F0F2-47B3-40FA-AE8F-1F3E4486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358BF18-4F1A-4DFC-9328-0AAE7199BC72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9F0F2-47B3-40FA-AE8F-1F3E4486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58BF18-4F1A-4DFC-9328-0AAE7199BC72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29F0F2-47B3-40FA-AE8F-1F3E44863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358BF18-4F1A-4DFC-9328-0AAE7199BC72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629F0F2-47B3-40FA-AE8F-1F3E4486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vgl.ucdavis.edu/~lvmillon/coatcolor/coat1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file:///\\localhost\upload.wikimedia.org\wikipedia\commons\c\cb\Dancingcolors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vgl.ucdavis.edu/~lvmillon/coatcolor/coat14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vgl.ucdavis.edu/~lvmillon/coatcolor/coat18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vgl.ucdavis.edu/~lvmillon/coatcolor/coat6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vgl.ucdavis.edu/~lvmillon/coatcolor/coat8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vgl.ucdavis.edu/~lvmillon/coatcolor/coat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vgl.ucdavis.edu/~lvmillon/coatcolor/coat9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Parts, Colors, and Markings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90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Red Roan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4648200" cy="4257675"/>
          </a:xfrm>
        </p:spPr>
        <p:txBody>
          <a:bodyPr/>
          <a:lstStyle/>
          <a:p>
            <a:pPr eaLnBrk="1" hangingPunct="1"/>
            <a:r>
              <a:rPr lang="en-US" b="1" dirty="0" smtClean="0"/>
              <a:t>Body</a:t>
            </a:r>
          </a:p>
          <a:p>
            <a:pPr lvl="1"/>
            <a:r>
              <a:rPr lang="en-US" b="1" u="sng" dirty="0" smtClean="0"/>
              <a:t>                       </a:t>
            </a:r>
            <a:r>
              <a:rPr lang="en-US" b="1" dirty="0" smtClean="0"/>
              <a:t> mixture of white and </a:t>
            </a:r>
            <a:r>
              <a:rPr lang="en-US" b="1" u="sng" dirty="0" smtClean="0"/>
              <a:t>              </a:t>
            </a:r>
            <a:r>
              <a:rPr lang="en-US" b="1" dirty="0" smtClean="0"/>
              <a:t> hairs</a:t>
            </a:r>
          </a:p>
          <a:p>
            <a:pPr lvl="1"/>
            <a:endParaRPr lang="en-US" sz="1500" b="1" dirty="0" smtClean="0"/>
          </a:p>
          <a:p>
            <a:pPr eaLnBrk="1" hangingPunct="1"/>
            <a:r>
              <a:rPr lang="en-US" b="1" dirty="0"/>
              <a:t>R</a:t>
            </a:r>
            <a:r>
              <a:rPr lang="en-US" b="1" dirty="0" smtClean="0"/>
              <a:t>ed on </a:t>
            </a:r>
            <a:r>
              <a:rPr lang="en-US" b="1" u="sng" dirty="0" smtClean="0"/>
              <a:t>               </a:t>
            </a:r>
            <a:r>
              <a:rPr lang="en-US" b="1" dirty="0" smtClean="0"/>
              <a:t> &amp;  lower legs</a:t>
            </a:r>
          </a:p>
          <a:p>
            <a:pPr eaLnBrk="1" hangingPunct="1"/>
            <a:endParaRPr lang="en-US" sz="1500" b="1" dirty="0" smtClean="0"/>
          </a:p>
          <a:p>
            <a:pPr eaLnBrk="1" hangingPunct="1"/>
            <a:r>
              <a:rPr lang="en-US" b="1" dirty="0"/>
              <a:t>R</a:t>
            </a:r>
            <a:r>
              <a:rPr lang="en-US" b="1" dirty="0" smtClean="0"/>
              <a:t>ed or </a:t>
            </a:r>
            <a:r>
              <a:rPr lang="en-US" b="1" dirty="0" smtClean="0"/>
              <a:t>__________</a:t>
            </a:r>
            <a:r>
              <a:rPr lang="en-US" b="1" u="sng" dirty="0" smtClean="0"/>
              <a:t>                </a:t>
            </a:r>
            <a:r>
              <a:rPr lang="en-US" b="1" dirty="0" smtClean="0"/>
              <a:t> (blonde) mane </a:t>
            </a:r>
            <a:r>
              <a:rPr lang="en-US" b="1" dirty="0" smtClean="0"/>
              <a:t>&amp; tail</a:t>
            </a:r>
          </a:p>
        </p:txBody>
      </p:sp>
      <p:pic>
        <p:nvPicPr>
          <p:cNvPr id="32772" name="Picture 4" descr="PEPTOBOONSMAL CHALLE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752600"/>
            <a:ext cx="3171825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501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138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Grullo</a:t>
            </a:r>
            <a:endParaRPr lang="en-US" b="1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4495800" cy="425767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Body</a:t>
            </a:r>
          </a:p>
          <a:p>
            <a:pPr lvl="1"/>
            <a:r>
              <a:rPr lang="en-US" sz="2200" b="1" u="sng" dirty="0" smtClean="0"/>
              <a:t>                      </a:t>
            </a:r>
            <a:r>
              <a:rPr lang="en-US" sz="2200" b="1" dirty="0" smtClean="0"/>
              <a:t> or mouse-colored</a:t>
            </a:r>
          </a:p>
          <a:p>
            <a:pPr lvl="2"/>
            <a:r>
              <a:rPr lang="en-US" sz="2000" b="1" u="sng" dirty="0" smtClean="0"/>
              <a:t>              </a:t>
            </a:r>
            <a:r>
              <a:rPr lang="en-US" sz="2000" b="1" dirty="0" smtClean="0"/>
              <a:t> a mixture of black and white hairs</a:t>
            </a:r>
          </a:p>
          <a:p>
            <a:pPr lvl="2"/>
            <a:r>
              <a:rPr lang="en-US" sz="2000" b="1" dirty="0"/>
              <a:t>E</a:t>
            </a:r>
            <a:r>
              <a:rPr lang="en-US" sz="2000" b="1" dirty="0" smtClean="0"/>
              <a:t>ach hair mouse colored</a:t>
            </a:r>
          </a:p>
          <a:p>
            <a:pPr lvl="2"/>
            <a:endParaRPr lang="en-US" b="1" dirty="0" smtClean="0"/>
          </a:p>
          <a:p>
            <a:pPr eaLnBrk="1" hangingPunct="1"/>
            <a:r>
              <a:rPr lang="en-US" b="1" dirty="0"/>
              <a:t>M</a:t>
            </a:r>
            <a:r>
              <a:rPr lang="en-US" b="1" dirty="0" smtClean="0"/>
              <a:t>ane and tail </a:t>
            </a:r>
          </a:p>
          <a:p>
            <a:pPr lvl="1"/>
            <a:r>
              <a:rPr lang="en-US" sz="2200" b="1" dirty="0" smtClean="0"/>
              <a:t>Black</a:t>
            </a:r>
          </a:p>
          <a:p>
            <a:pPr lvl="1"/>
            <a:r>
              <a:rPr lang="en-US" sz="2200" b="1" dirty="0"/>
              <a:t>B</a:t>
            </a:r>
            <a:r>
              <a:rPr lang="en-US" sz="2200" b="1" dirty="0" smtClean="0"/>
              <a:t>lack on </a:t>
            </a:r>
            <a:r>
              <a:rPr lang="en-US" sz="2200" b="1" u="sng" dirty="0" smtClean="0"/>
              <a:t>                  </a:t>
            </a:r>
            <a:r>
              <a:rPr lang="en-US" sz="2200" b="1" dirty="0" smtClean="0"/>
              <a:t> legs</a:t>
            </a:r>
          </a:p>
          <a:p>
            <a:pPr lvl="1"/>
            <a:r>
              <a:rPr lang="en-US" sz="2200" b="1" dirty="0"/>
              <a:t>U</a:t>
            </a:r>
            <a:r>
              <a:rPr lang="en-US" sz="2200" b="1" dirty="0" smtClean="0"/>
              <a:t>sually has </a:t>
            </a:r>
            <a:r>
              <a:rPr lang="en-US" sz="2200" b="1" u="sng" dirty="0" smtClean="0"/>
              <a:t>              </a:t>
            </a:r>
            <a:r>
              <a:rPr lang="en-US" sz="2200" b="1" dirty="0" smtClean="0"/>
              <a:t>stripe</a:t>
            </a:r>
          </a:p>
        </p:txBody>
      </p:sp>
      <p:pic>
        <p:nvPicPr>
          <p:cNvPr id="33796" name="Picture 4" descr="lotsofstrip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914400"/>
            <a:ext cx="198755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grulmaredunfo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581400"/>
            <a:ext cx="3646488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000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Dun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411480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Body</a:t>
            </a:r>
          </a:p>
          <a:p>
            <a:pPr lvl="1"/>
            <a:r>
              <a:rPr lang="en-US" sz="2200" b="1" u="sng" dirty="0" smtClean="0"/>
              <a:t>                       </a:t>
            </a:r>
            <a:r>
              <a:rPr lang="en-US" sz="2200" b="1" dirty="0" smtClean="0"/>
              <a:t> or gold</a:t>
            </a:r>
          </a:p>
          <a:p>
            <a:pPr lvl="1"/>
            <a:endParaRPr lang="en-US" sz="1500" b="1" dirty="0" smtClean="0"/>
          </a:p>
          <a:p>
            <a:pPr eaLnBrk="1" hangingPunct="1"/>
            <a:r>
              <a:rPr lang="en-US" b="1" dirty="0"/>
              <a:t>M</a:t>
            </a:r>
            <a:r>
              <a:rPr lang="en-US" b="1" dirty="0" smtClean="0"/>
              <a:t>ane and tail </a:t>
            </a:r>
          </a:p>
          <a:p>
            <a:pPr lvl="1"/>
            <a:r>
              <a:rPr lang="en-US" sz="2200" b="1" u="sng" dirty="0" smtClean="0"/>
              <a:t>                     </a:t>
            </a:r>
            <a:r>
              <a:rPr lang="en-US" sz="2200" b="1" dirty="0" smtClean="0"/>
              <a:t> or brown</a:t>
            </a:r>
          </a:p>
          <a:p>
            <a:pPr lvl="1"/>
            <a:endParaRPr lang="en-US" b="1" dirty="0" smtClean="0"/>
          </a:p>
          <a:p>
            <a:pPr eaLnBrk="1" hangingPunct="1"/>
            <a:r>
              <a:rPr lang="en-US" b="1" dirty="0"/>
              <a:t>D</a:t>
            </a:r>
            <a:r>
              <a:rPr lang="en-US" b="1" dirty="0" smtClean="0"/>
              <a:t>orsal stripe </a:t>
            </a:r>
          </a:p>
          <a:p>
            <a:pPr lvl="1"/>
            <a:r>
              <a:rPr lang="en-US" sz="2200" b="1" u="sng" dirty="0" smtClean="0"/>
              <a:t>                   </a:t>
            </a:r>
            <a:r>
              <a:rPr lang="en-US" sz="2200" b="1" dirty="0" smtClean="0"/>
              <a:t> stripes on leg</a:t>
            </a:r>
          </a:p>
          <a:p>
            <a:pPr lvl="1"/>
            <a:r>
              <a:rPr lang="en-US" sz="2200" b="1" dirty="0"/>
              <a:t>T</a:t>
            </a:r>
            <a:r>
              <a:rPr lang="en-US" sz="2200" b="1" dirty="0" smtClean="0"/>
              <a:t>ransverse stripe over withers</a:t>
            </a:r>
          </a:p>
        </p:txBody>
      </p:sp>
      <p:pic>
        <p:nvPicPr>
          <p:cNvPr id="35845" name="Picture 5" descr="du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895600"/>
            <a:ext cx="4350777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523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Red Dun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472440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u="sng" dirty="0" smtClean="0"/>
              <a:t>                  </a:t>
            </a:r>
            <a:r>
              <a:rPr lang="en-US" b="1" dirty="0" smtClean="0"/>
              <a:t> </a:t>
            </a:r>
            <a:r>
              <a:rPr lang="en-US" b="1" dirty="0"/>
              <a:t>color 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Form of dun</a:t>
            </a:r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yellowish or </a:t>
            </a:r>
            <a:r>
              <a:rPr lang="en-US" sz="2200" b="1" u="sng" dirty="0" smtClean="0"/>
              <a:t>            </a:t>
            </a:r>
            <a:r>
              <a:rPr lang="en-US" sz="2200" b="1" dirty="0" smtClean="0"/>
              <a:t> colored</a:t>
            </a:r>
          </a:p>
          <a:p>
            <a:pPr lvl="1">
              <a:lnSpc>
                <a:spcPct val="90000"/>
              </a:lnSpc>
            </a:pPr>
            <a:endParaRPr lang="en-US" sz="15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M</a:t>
            </a:r>
            <a:r>
              <a:rPr lang="en-US" sz="2400" b="1" dirty="0" smtClean="0"/>
              <a:t>ane and tail</a:t>
            </a:r>
          </a:p>
          <a:p>
            <a:pPr lvl="1">
              <a:lnSpc>
                <a:spcPct val="90000"/>
              </a:lnSpc>
            </a:pPr>
            <a:r>
              <a:rPr lang="en-US" sz="2200" b="1" u="sng" dirty="0" smtClean="0"/>
              <a:t>               </a:t>
            </a:r>
            <a:r>
              <a:rPr lang="en-US" sz="2200" b="1" dirty="0" smtClean="0"/>
              <a:t> or reddish</a:t>
            </a:r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Flaxen</a:t>
            </a:r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Red </a:t>
            </a:r>
            <a:r>
              <a:rPr lang="en-US" sz="2200" b="1" u="sng" dirty="0" smtClean="0"/>
              <a:t>                     </a:t>
            </a:r>
            <a:r>
              <a:rPr lang="en-US" sz="2200" b="1" dirty="0" smtClean="0"/>
              <a:t> stripe</a:t>
            </a:r>
          </a:p>
          <a:p>
            <a:pPr lvl="1">
              <a:lnSpc>
                <a:spcPct val="90000"/>
              </a:lnSpc>
            </a:pPr>
            <a:r>
              <a:rPr lang="en-US" sz="2200" b="1" dirty="0"/>
              <a:t>Z</a:t>
            </a:r>
            <a:r>
              <a:rPr lang="en-US" sz="2200" b="1" dirty="0" smtClean="0"/>
              <a:t>ebra stripes</a:t>
            </a:r>
          </a:p>
          <a:p>
            <a:pPr lvl="1">
              <a:lnSpc>
                <a:spcPct val="90000"/>
              </a:lnSpc>
            </a:pPr>
            <a:r>
              <a:rPr lang="en-US" sz="2200" b="1" u="sng" dirty="0" smtClean="0"/>
              <a:t>                             </a:t>
            </a:r>
            <a:r>
              <a:rPr lang="en-US" sz="2200" b="1" dirty="0" smtClean="0"/>
              <a:t> stripe</a:t>
            </a:r>
          </a:p>
        </p:txBody>
      </p:sp>
      <p:pic>
        <p:nvPicPr>
          <p:cNvPr id="36868" name="Picture 4" descr="RedDun-aq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752600"/>
            <a:ext cx="3205163" cy="473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168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Palomino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4419600" cy="418147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Body</a:t>
            </a:r>
          </a:p>
          <a:p>
            <a:pPr lvl="1"/>
            <a:r>
              <a:rPr lang="en-US" sz="2200" b="1" dirty="0"/>
              <a:t>G</a:t>
            </a:r>
            <a:r>
              <a:rPr lang="en-US" sz="2200" b="1" dirty="0" smtClean="0"/>
              <a:t>olden _______________</a:t>
            </a:r>
          </a:p>
          <a:p>
            <a:pPr eaLnBrk="1" hangingPunct="1"/>
            <a:endParaRPr lang="en-US" sz="1500" b="1" dirty="0"/>
          </a:p>
          <a:p>
            <a:pPr eaLnBrk="1" hangingPunct="1"/>
            <a:r>
              <a:rPr lang="en-US" b="1" dirty="0"/>
              <a:t>M</a:t>
            </a:r>
            <a:r>
              <a:rPr lang="en-US" b="1" dirty="0" smtClean="0"/>
              <a:t>ane and tail </a:t>
            </a:r>
          </a:p>
          <a:p>
            <a:pPr lvl="1"/>
            <a:r>
              <a:rPr lang="en-US" sz="2200" b="1" dirty="0" smtClean="0"/>
              <a:t>White</a:t>
            </a:r>
          </a:p>
          <a:p>
            <a:pPr lvl="1"/>
            <a:r>
              <a:rPr lang="en-US" sz="2200" b="1" dirty="0" smtClean="0"/>
              <a:t>Typically </a:t>
            </a:r>
            <a:r>
              <a:rPr lang="en-US" sz="2200" b="1" u="sng" dirty="0" smtClean="0"/>
              <a:t>         </a:t>
            </a:r>
            <a:r>
              <a:rPr lang="en-US" sz="2200" b="1" dirty="0" smtClean="0"/>
              <a:t> dorsal stripes</a:t>
            </a:r>
          </a:p>
        </p:txBody>
      </p:sp>
      <p:pic>
        <p:nvPicPr>
          <p:cNvPr id="37892" name="Picture 5" descr="pal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763012"/>
            <a:ext cx="3128963" cy="470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89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Cremello</a:t>
            </a:r>
            <a:endParaRPr lang="en-US" b="1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3962400" cy="4529851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Body color </a:t>
            </a:r>
          </a:p>
          <a:p>
            <a:pPr lvl="1"/>
            <a:r>
              <a:rPr lang="en-US" b="1" u="sng" dirty="0" smtClean="0"/>
              <a:t>                 </a:t>
            </a:r>
            <a:r>
              <a:rPr lang="en-US" b="1" dirty="0" smtClean="0"/>
              <a:t> or light cream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/>
              <a:t>M</a:t>
            </a:r>
            <a:r>
              <a:rPr lang="en-US" b="1" dirty="0" smtClean="0"/>
              <a:t>ane and tail</a:t>
            </a:r>
          </a:p>
          <a:p>
            <a:pPr lvl="1"/>
            <a:r>
              <a:rPr lang="en-US" sz="2200" b="1" dirty="0" smtClean="0"/>
              <a:t>White</a:t>
            </a:r>
          </a:p>
          <a:p>
            <a:pPr lvl="1"/>
            <a:r>
              <a:rPr lang="en-US" sz="2200" b="1" u="sng" dirty="0" smtClean="0"/>
              <a:t>                 </a:t>
            </a:r>
            <a:r>
              <a:rPr lang="en-US" sz="2200" b="1" dirty="0" smtClean="0"/>
              <a:t> or pinkish skin over entire body</a:t>
            </a:r>
          </a:p>
          <a:p>
            <a:pPr lvl="1"/>
            <a:r>
              <a:rPr lang="en-US" sz="2200" b="1" u="sng" dirty="0" smtClean="0"/>
              <a:t>                 </a:t>
            </a:r>
            <a:r>
              <a:rPr lang="en-US" sz="2200" b="1" dirty="0" smtClean="0"/>
              <a:t> eyes</a:t>
            </a:r>
          </a:p>
        </p:txBody>
      </p:sp>
      <p:pic>
        <p:nvPicPr>
          <p:cNvPr id="40964" name="Picture 4" descr="coat12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977434"/>
            <a:ext cx="2028825" cy="156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perlin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7287" y="2057400"/>
            <a:ext cx="2836131" cy="25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653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Buckskin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50292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Body Color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Y</a:t>
            </a:r>
            <a:r>
              <a:rPr lang="en-US" b="1" dirty="0" smtClean="0"/>
              <a:t>ellowish or _________</a:t>
            </a:r>
          </a:p>
          <a:p>
            <a:pPr eaLnBrk="1" hangingPunct="1">
              <a:lnSpc>
                <a:spcPct val="90000"/>
              </a:lnSpc>
            </a:pPr>
            <a:endParaRPr lang="en-US" b="1" dirty="0"/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M</a:t>
            </a:r>
            <a:r>
              <a:rPr lang="en-US" b="1" dirty="0" smtClean="0"/>
              <a:t>ane and tail</a:t>
            </a:r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Black</a:t>
            </a:r>
          </a:p>
          <a:p>
            <a:pPr lvl="1">
              <a:lnSpc>
                <a:spcPct val="90000"/>
              </a:lnSpc>
            </a:pPr>
            <a:r>
              <a:rPr lang="en-US" sz="2200" b="1" dirty="0"/>
              <a:t>U</a:t>
            </a:r>
            <a:r>
              <a:rPr lang="en-US" sz="2200" b="1" dirty="0" smtClean="0"/>
              <a:t>sually black on </a:t>
            </a:r>
            <a:r>
              <a:rPr lang="en-US" sz="2200" b="1" u="sng" dirty="0" smtClean="0"/>
              <a:t>            </a:t>
            </a:r>
            <a:r>
              <a:rPr lang="en-US" sz="2200" b="1" dirty="0" smtClean="0"/>
              <a:t> legs</a:t>
            </a:r>
          </a:p>
          <a:p>
            <a:pPr lvl="1">
              <a:lnSpc>
                <a:spcPct val="90000"/>
              </a:lnSpc>
            </a:pPr>
            <a:r>
              <a:rPr lang="en-US" sz="2200" b="1" dirty="0"/>
              <a:t>T</a:t>
            </a:r>
            <a:r>
              <a:rPr lang="en-US" sz="2200" b="1" dirty="0" smtClean="0"/>
              <a:t>ypically do </a:t>
            </a:r>
            <a:r>
              <a:rPr lang="en-US" sz="2200" b="1" u="sng" dirty="0" smtClean="0"/>
              <a:t>              </a:t>
            </a:r>
            <a:r>
              <a:rPr lang="en-US" sz="2200" b="1" dirty="0" smtClean="0"/>
              <a:t> have dorsal stripes</a:t>
            </a:r>
          </a:p>
        </p:txBody>
      </p:sp>
      <p:pic>
        <p:nvPicPr>
          <p:cNvPr id="39940" name="Picture 5" descr="Buckskin-aq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7775" y="1905000"/>
            <a:ext cx="4216225" cy="366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506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Perlino</a:t>
            </a:r>
            <a:endParaRPr lang="en-US" b="1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4876800" cy="475456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Body color </a:t>
            </a:r>
          </a:p>
          <a:p>
            <a:pPr lvl="1"/>
            <a:r>
              <a:rPr lang="en-US" b="1" dirty="0"/>
              <a:t>W</a:t>
            </a:r>
            <a:r>
              <a:rPr lang="en-US" b="1" dirty="0" smtClean="0"/>
              <a:t>hite or light ___________</a:t>
            </a:r>
          </a:p>
          <a:p>
            <a:pPr eaLnBrk="1" hangingPunct="1"/>
            <a:endParaRPr lang="en-US" sz="1500" b="1" dirty="0" smtClean="0"/>
          </a:p>
          <a:p>
            <a:pPr eaLnBrk="1" hangingPunct="1"/>
            <a:r>
              <a:rPr lang="en-US" b="1" dirty="0"/>
              <a:t>M</a:t>
            </a:r>
            <a:r>
              <a:rPr lang="en-US" b="1" dirty="0" smtClean="0"/>
              <a:t>ane and tail </a:t>
            </a:r>
          </a:p>
          <a:p>
            <a:pPr lvl="1"/>
            <a:r>
              <a:rPr lang="en-US" b="1" dirty="0"/>
              <a:t>U</a:t>
            </a:r>
            <a:r>
              <a:rPr lang="en-US" b="1" dirty="0" smtClean="0"/>
              <a:t>sually have a </a:t>
            </a:r>
            <a:r>
              <a:rPr lang="en-US" b="1" u="sng" dirty="0" smtClean="0"/>
              <a:t>               </a:t>
            </a:r>
            <a:r>
              <a:rPr lang="en-US" b="1" dirty="0" smtClean="0"/>
              <a:t> tint</a:t>
            </a:r>
          </a:p>
          <a:p>
            <a:pPr lvl="1"/>
            <a:r>
              <a:rPr lang="en-US" b="1" dirty="0"/>
              <a:t>P</a:t>
            </a:r>
            <a:r>
              <a:rPr lang="en-US" b="1" dirty="0" smtClean="0"/>
              <a:t>ale </a:t>
            </a:r>
            <a:r>
              <a:rPr lang="en-US" b="1" u="sng" dirty="0" smtClean="0"/>
              <a:t>                     </a:t>
            </a:r>
            <a:r>
              <a:rPr lang="en-US" b="1" dirty="0" smtClean="0"/>
              <a:t> or orange</a:t>
            </a:r>
          </a:p>
          <a:p>
            <a:pPr lvl="1"/>
            <a:r>
              <a:rPr lang="en-US" b="1" dirty="0"/>
              <a:t>P</a:t>
            </a:r>
            <a:r>
              <a:rPr lang="en-US" b="1" dirty="0" smtClean="0"/>
              <a:t>ink or pinkish skin over entire __________</a:t>
            </a:r>
          </a:p>
          <a:p>
            <a:pPr lvl="1"/>
            <a:r>
              <a:rPr lang="en-US" b="1" u="sng" dirty="0" smtClean="0"/>
              <a:t>                 </a:t>
            </a:r>
            <a:r>
              <a:rPr lang="en-US" b="1" dirty="0" smtClean="0"/>
              <a:t> eyes</a:t>
            </a:r>
          </a:p>
        </p:txBody>
      </p:sp>
      <p:pic>
        <p:nvPicPr>
          <p:cNvPr id="41988" name="Picture 4" descr="perlin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2716" y="2667000"/>
            <a:ext cx="3446463" cy="273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12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Rabicano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4876800" cy="467836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Body 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</a:rPr>
              <a:t>I</a:t>
            </a:r>
            <a:r>
              <a:rPr lang="en-US" sz="2200" b="1" dirty="0" smtClean="0">
                <a:solidFill>
                  <a:schemeClr val="tx1"/>
                </a:solidFill>
              </a:rPr>
              <a:t>nterspersed </a:t>
            </a:r>
            <a:r>
              <a:rPr lang="en-US" sz="2200" b="1" u="sng" dirty="0" smtClean="0"/>
              <a:t>               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hairs 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 lvl="2"/>
            <a:r>
              <a:rPr lang="en-US" sz="2000" b="1" dirty="0">
                <a:solidFill>
                  <a:schemeClr val="tx1"/>
                </a:solidFill>
              </a:rPr>
              <a:t>M</a:t>
            </a:r>
            <a:r>
              <a:rPr lang="en-US" sz="2000" b="1" dirty="0" smtClean="0">
                <a:solidFill>
                  <a:schemeClr val="tx1"/>
                </a:solidFill>
              </a:rPr>
              <a:t>ost </a:t>
            </a:r>
            <a:r>
              <a:rPr lang="en-US" sz="2000" b="1" dirty="0">
                <a:solidFill>
                  <a:schemeClr val="tx1"/>
                </a:solidFill>
              </a:rPr>
              <a:t>dense </a:t>
            </a:r>
            <a:r>
              <a:rPr lang="en-US" sz="2000" b="1" dirty="0" smtClean="0">
                <a:solidFill>
                  <a:schemeClr val="tx1"/>
                </a:solidFill>
              </a:rPr>
              <a:t>from flank to tail head</a:t>
            </a:r>
          </a:p>
          <a:p>
            <a:pPr lvl="2"/>
            <a:r>
              <a:rPr lang="en-US" sz="2000" b="1" u="sng" dirty="0" smtClean="0"/>
              <a:t>             </a:t>
            </a:r>
            <a:r>
              <a:rPr lang="en-US" sz="2000" b="1" dirty="0" smtClean="0">
                <a:solidFill>
                  <a:schemeClr val="tx1"/>
                </a:solidFill>
              </a:rPr>
              <a:t> Roan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File:Dancingcolo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38100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45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Pinto - </a:t>
            </a:r>
            <a:r>
              <a:rPr lang="en-US" b="1" dirty="0" err="1" smtClean="0"/>
              <a:t>Tobiano</a:t>
            </a:r>
            <a:endParaRPr lang="en-US" b="1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4572000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u="sng" dirty="0" smtClean="0"/>
              <a:t>              </a:t>
            </a:r>
            <a:r>
              <a:rPr lang="en-US" sz="2400" b="1" dirty="0" smtClean="0"/>
              <a:t> color usually covers </a:t>
            </a:r>
          </a:p>
          <a:p>
            <a:pPr lvl="1"/>
            <a:r>
              <a:rPr lang="en-US" sz="2200" b="1" dirty="0"/>
              <a:t>O</a:t>
            </a:r>
            <a:r>
              <a:rPr lang="en-US" sz="2200" b="1" dirty="0" smtClean="0"/>
              <a:t>ne or both ______________</a:t>
            </a:r>
          </a:p>
          <a:p>
            <a:pPr eaLnBrk="1" hangingPunct="1">
              <a:buFont typeface="Wingdings" pitchFamily="2" charset="2"/>
              <a:buNone/>
            </a:pPr>
            <a:endParaRPr lang="en-US" sz="1000" b="1" dirty="0" smtClean="0"/>
          </a:p>
          <a:p>
            <a:pPr eaLnBrk="1" hangingPunct="1"/>
            <a:r>
              <a:rPr lang="en-US" sz="2400" b="1" dirty="0" smtClean="0"/>
              <a:t>Generally</a:t>
            </a:r>
          </a:p>
          <a:p>
            <a:pPr lvl="1"/>
            <a:r>
              <a:rPr lang="en-US" sz="2200" b="1" dirty="0"/>
              <a:t>A</a:t>
            </a:r>
            <a:r>
              <a:rPr lang="en-US" sz="2200" b="1" dirty="0" smtClean="0"/>
              <a:t>ll four legs are __________</a:t>
            </a:r>
          </a:p>
          <a:p>
            <a:pPr lvl="1"/>
            <a:r>
              <a:rPr lang="en-US" sz="2200" b="1" dirty="0"/>
              <a:t>A</a:t>
            </a:r>
            <a:r>
              <a:rPr lang="en-US" sz="2200" b="1" dirty="0" smtClean="0"/>
              <a:t>t least </a:t>
            </a:r>
            <a:r>
              <a:rPr lang="en-US" sz="2200" b="1" u="sng" dirty="0" smtClean="0"/>
              <a:t>                   </a:t>
            </a:r>
            <a:r>
              <a:rPr lang="en-US" sz="2200" b="1" dirty="0" smtClean="0"/>
              <a:t> the hocks and knees</a:t>
            </a:r>
          </a:p>
          <a:p>
            <a:pPr eaLnBrk="1" hangingPunct="1"/>
            <a:endParaRPr lang="en-US" sz="900" b="1" dirty="0" smtClean="0"/>
          </a:p>
          <a:p>
            <a:pPr eaLnBrk="1" hangingPunct="1"/>
            <a:r>
              <a:rPr lang="en-US" sz="2200" b="1" dirty="0" smtClean="0"/>
              <a:t>Spots</a:t>
            </a:r>
          </a:p>
          <a:p>
            <a:pPr lvl="1"/>
            <a:r>
              <a:rPr lang="en-US" sz="2200" b="1" u="sng" dirty="0" smtClean="0"/>
              <a:t>                         </a:t>
            </a:r>
            <a:r>
              <a:rPr lang="en-US" sz="2200" b="1" dirty="0" smtClean="0"/>
              <a:t> and distinct appearance of a shield</a:t>
            </a:r>
          </a:p>
        </p:txBody>
      </p:sp>
      <p:pic>
        <p:nvPicPr>
          <p:cNvPr id="43012" name="Picture 4" descr="coat14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19400"/>
            <a:ext cx="385762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67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rial" charset="0"/>
              </a:rPr>
              <a:t>Parts of The Horse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freewebs.com/rspc/horse_par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162800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4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Pinto - </a:t>
            </a:r>
            <a:r>
              <a:rPr lang="en-US" b="1" dirty="0" err="1" smtClean="0"/>
              <a:t>Tobiano</a:t>
            </a:r>
            <a:endParaRPr lang="en-US" b="1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441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Head markings 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L</a:t>
            </a:r>
            <a:r>
              <a:rPr lang="en-US" b="1" dirty="0" smtClean="0"/>
              <a:t>ike </a:t>
            </a:r>
            <a:r>
              <a:rPr lang="en-US" sz="2000" b="1" u="sng" dirty="0" smtClean="0"/>
              <a:t>                   </a:t>
            </a:r>
            <a:r>
              <a:rPr lang="en-US" sz="2000" b="1" dirty="0" smtClean="0"/>
              <a:t>-colored horse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May have</a:t>
            </a:r>
            <a:r>
              <a:rPr lang="en-US" sz="2000" b="1" dirty="0" smtClean="0"/>
              <a:t> blaze, strip, star or snip</a:t>
            </a:r>
            <a:endParaRPr lang="en-US" b="1" dirty="0"/>
          </a:p>
          <a:p>
            <a:pPr eaLnBrk="1" hangingPunct="1">
              <a:lnSpc>
                <a:spcPct val="90000"/>
              </a:lnSpc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M</a:t>
            </a:r>
            <a:r>
              <a:rPr lang="en-US" sz="2400" b="1" dirty="0" smtClean="0"/>
              <a:t>ay be either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</a:t>
            </a:r>
            <a:r>
              <a:rPr lang="en-US" sz="2000" b="1" dirty="0" smtClean="0"/>
              <a:t>redominantly </a:t>
            </a:r>
            <a:r>
              <a:rPr lang="en-US" sz="2000" b="1" u="sng" dirty="0" smtClean="0"/>
              <a:t>               </a:t>
            </a:r>
            <a:r>
              <a:rPr lang="en-US" sz="2000" b="1" dirty="0" smtClean="0"/>
              <a:t> or white</a:t>
            </a:r>
          </a:p>
          <a:p>
            <a:pPr lvl="1">
              <a:lnSpc>
                <a:spcPct val="90000"/>
              </a:lnSpc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T</a:t>
            </a:r>
            <a:r>
              <a:rPr lang="en-US" sz="2400" b="1" dirty="0" smtClean="0"/>
              <a:t>ail is often </a:t>
            </a:r>
            <a:r>
              <a:rPr lang="en-US" sz="2400" b="1" u="sng" dirty="0" smtClean="0"/>
              <a:t>          </a:t>
            </a:r>
            <a:r>
              <a:rPr lang="en-US" sz="2400" b="1" dirty="0" smtClean="0"/>
              <a:t> colors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44036" name="Picture 4" descr="mixer_tobi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0"/>
            <a:ext cx="4251325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287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Pinto - Overo</a:t>
            </a:r>
            <a:endParaRPr lang="en-US" b="1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48006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/>
              <a:t>W</a:t>
            </a:r>
            <a:r>
              <a:rPr lang="en-US" b="1" dirty="0" smtClean="0"/>
              <a:t>hite 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usually will not cross ________ between withers and tail</a:t>
            </a:r>
          </a:p>
          <a:p>
            <a:pPr eaLnBrk="1" hangingPunct="1">
              <a:lnSpc>
                <a:spcPct val="90000"/>
              </a:lnSpc>
            </a:pPr>
            <a:endParaRPr lang="en-US" sz="15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Generally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A</a:t>
            </a:r>
            <a:r>
              <a:rPr lang="en-US" b="1" dirty="0" smtClean="0"/>
              <a:t>t least one and often all four </a:t>
            </a:r>
            <a:r>
              <a:rPr lang="en-US" b="1" u="sng" dirty="0" smtClean="0"/>
              <a:t>                </a:t>
            </a:r>
            <a:r>
              <a:rPr lang="en-US" b="1" dirty="0" smtClean="0"/>
              <a:t> dark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White __________________</a:t>
            </a:r>
          </a:p>
          <a:p>
            <a:pPr lvl="2">
              <a:lnSpc>
                <a:spcPct val="90000"/>
              </a:lnSpc>
            </a:pPr>
            <a:r>
              <a:rPr lang="en-US" b="1" dirty="0"/>
              <a:t>S</a:t>
            </a:r>
            <a:r>
              <a:rPr lang="en-US" b="1" dirty="0" smtClean="0"/>
              <a:t>cattered or splashy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 smtClean="0"/>
          </a:p>
        </p:txBody>
      </p:sp>
      <p:pic>
        <p:nvPicPr>
          <p:cNvPr id="45060" name="Picture 4" descr="coat18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918943"/>
            <a:ext cx="3657599" cy="282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562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Pinto - Overo</a:t>
            </a:r>
            <a:endParaRPr lang="en-US" b="1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4495800" cy="4449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Head markings often </a:t>
            </a:r>
          </a:p>
          <a:p>
            <a:pPr lvl="1">
              <a:lnSpc>
                <a:spcPct val="90000"/>
              </a:lnSpc>
            </a:pPr>
            <a:r>
              <a:rPr lang="en-US" b="1" u="sng" dirty="0" smtClean="0"/>
              <a:t>                 </a:t>
            </a:r>
            <a:r>
              <a:rPr lang="en-US" b="1" dirty="0" smtClean="0"/>
              <a:t>-faced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M</a:t>
            </a:r>
            <a:r>
              <a:rPr lang="en-US" b="1" dirty="0" smtClean="0"/>
              <a:t>ay be either 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predominantly </a:t>
            </a:r>
            <a:r>
              <a:rPr lang="en-US" b="1" u="sng" dirty="0" smtClean="0"/>
              <a:t>            </a:t>
            </a:r>
            <a:r>
              <a:rPr lang="en-US" b="1" dirty="0" smtClean="0"/>
              <a:t> or white</a:t>
            </a:r>
            <a:endParaRPr lang="en-US" b="1" dirty="0"/>
          </a:p>
          <a:p>
            <a:pPr lvl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Tail usually </a:t>
            </a:r>
            <a:r>
              <a:rPr lang="en-US" b="1" u="sng" dirty="0" smtClean="0"/>
              <a:t>         </a:t>
            </a:r>
            <a:r>
              <a:rPr lang="en-US" b="1" dirty="0" smtClean="0"/>
              <a:t> color</a:t>
            </a:r>
          </a:p>
        </p:txBody>
      </p:sp>
      <p:pic>
        <p:nvPicPr>
          <p:cNvPr id="46084" name="Picture 4" descr="Overo Patt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752600"/>
            <a:ext cx="326390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63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Pinto - </a:t>
            </a:r>
            <a:r>
              <a:rPr lang="en-US" b="1" dirty="0" err="1" smtClean="0"/>
              <a:t>Tovero</a:t>
            </a:r>
            <a:endParaRPr lang="en-US" b="1" dirty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5334000" cy="4800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/>
              <a:t>Dark pigmentation around _________</a:t>
            </a:r>
          </a:p>
          <a:p>
            <a:pPr eaLnBrk="1" hangingPunct="1"/>
            <a:endParaRPr lang="en-US" sz="2000" b="1" dirty="0" smtClean="0"/>
          </a:p>
          <a:p>
            <a:pPr eaLnBrk="1" hangingPunct="1"/>
            <a:r>
              <a:rPr lang="en-US" b="1" dirty="0"/>
              <a:t>M</a:t>
            </a:r>
            <a:r>
              <a:rPr lang="en-US" b="1" dirty="0" smtClean="0"/>
              <a:t>ay expand to cover </a:t>
            </a:r>
          </a:p>
          <a:p>
            <a:pPr lvl="1"/>
            <a:r>
              <a:rPr lang="en-US" sz="2200" b="1" u="sng" dirty="0" smtClean="0"/>
              <a:t>                           </a:t>
            </a:r>
            <a:r>
              <a:rPr lang="en-US" sz="2200" b="1" dirty="0" smtClean="0"/>
              <a:t> and/or eyes </a:t>
            </a:r>
          </a:p>
          <a:p>
            <a:pPr eaLnBrk="1" hangingPunct="1">
              <a:buFont typeface="Wingdings" pitchFamily="2" charset="2"/>
              <a:buNone/>
            </a:pPr>
            <a:endParaRPr lang="en-US" sz="2000" b="1" dirty="0" smtClean="0"/>
          </a:p>
          <a:p>
            <a:pPr eaLnBrk="1" hangingPunct="1"/>
            <a:r>
              <a:rPr lang="en-US" b="1" dirty="0" smtClean="0"/>
              <a:t>One or both eyes ________</a:t>
            </a:r>
          </a:p>
          <a:p>
            <a:pPr eaLnBrk="1" hangingPunct="1">
              <a:buFont typeface="Wingdings" pitchFamily="2" charset="2"/>
              <a:buNone/>
            </a:pPr>
            <a:endParaRPr lang="en-US" sz="2000" b="1" dirty="0" smtClean="0"/>
          </a:p>
          <a:p>
            <a:pPr eaLnBrk="1" hangingPunct="1"/>
            <a:r>
              <a:rPr lang="en-US" b="1" dirty="0" smtClean="0"/>
              <a:t>Dark pigmentation around</a:t>
            </a:r>
          </a:p>
          <a:p>
            <a:pPr lvl="1"/>
            <a:r>
              <a:rPr lang="en-US" sz="2200" b="1" dirty="0" smtClean="0"/>
              <a:t>____________</a:t>
            </a:r>
          </a:p>
          <a:p>
            <a:pPr lvl="1"/>
            <a:r>
              <a:rPr lang="en-US" sz="2200" b="1" dirty="0" smtClean="0"/>
              <a:t>May extend up sides of face and form spots </a:t>
            </a:r>
          </a:p>
        </p:txBody>
      </p:sp>
      <p:pic>
        <p:nvPicPr>
          <p:cNvPr id="47108" name="Picture 4" descr="tov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514600"/>
            <a:ext cx="3429615" cy="272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944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Appaloosa - Blanket</a:t>
            </a:r>
            <a:endParaRPr lang="en-US" b="1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4191000" cy="4181475"/>
          </a:xfrm>
        </p:spPr>
        <p:txBody>
          <a:bodyPr/>
          <a:lstStyle/>
          <a:p>
            <a:pPr eaLnBrk="1" hangingPunct="1"/>
            <a:r>
              <a:rPr lang="en-US" b="1" dirty="0"/>
              <a:t>S</a:t>
            </a:r>
            <a:r>
              <a:rPr lang="en-US" sz="2400" b="1" dirty="0" smtClean="0"/>
              <a:t>olid </a:t>
            </a:r>
            <a:r>
              <a:rPr lang="en-US" sz="2400" b="1" u="sng" dirty="0" smtClean="0"/>
              <a:t>              </a:t>
            </a:r>
            <a:r>
              <a:rPr lang="en-US" sz="2400" b="1" dirty="0" smtClean="0"/>
              <a:t> area </a:t>
            </a:r>
          </a:p>
          <a:p>
            <a:pPr eaLnBrk="1" hangingPunct="1"/>
            <a:endParaRPr lang="en-US" sz="1500" b="1" dirty="0" smtClean="0"/>
          </a:p>
          <a:p>
            <a:pPr eaLnBrk="1" hangingPunct="1"/>
            <a:r>
              <a:rPr lang="en-US" b="1" dirty="0"/>
              <a:t>N</a:t>
            </a:r>
            <a:r>
              <a:rPr lang="en-US" sz="2400" b="1" dirty="0" smtClean="0"/>
              <a:t>ormally over</a:t>
            </a:r>
          </a:p>
          <a:p>
            <a:pPr lvl="1"/>
            <a:r>
              <a:rPr lang="en-US" sz="2200" b="1" u="sng" dirty="0" smtClean="0"/>
              <a:t>               </a:t>
            </a:r>
            <a:r>
              <a:rPr lang="en-US" sz="2200" b="1" dirty="0" smtClean="0"/>
              <a:t> area</a:t>
            </a:r>
          </a:p>
          <a:p>
            <a:pPr lvl="1"/>
            <a:r>
              <a:rPr lang="en-US" sz="2200" b="1" dirty="0"/>
              <a:t>C</a:t>
            </a:r>
            <a:r>
              <a:rPr lang="en-US" sz="2200" b="1" dirty="0" smtClean="0"/>
              <a:t>ontrasting </a:t>
            </a:r>
            <a:r>
              <a:rPr lang="en-US" sz="2200" b="1" u="sng" dirty="0" smtClean="0"/>
              <a:t>          </a:t>
            </a:r>
            <a:r>
              <a:rPr lang="en-US" sz="2200" b="1" dirty="0" smtClean="0"/>
              <a:t> color</a:t>
            </a:r>
          </a:p>
        </p:txBody>
      </p:sp>
      <p:sp>
        <p:nvSpPr>
          <p:cNvPr id="48132" name="AutoShape 4" descr="leopard pic"/>
          <p:cNvSpPr>
            <a:spLocks noChangeAspect="1" noChangeArrowheads="1"/>
          </p:cNvSpPr>
          <p:nvPr/>
        </p:nvSpPr>
        <p:spPr bwMode="auto">
          <a:xfrm>
            <a:off x="155575" y="46038"/>
            <a:ext cx="1714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AutoShape 5" descr="leopard pic"/>
          <p:cNvSpPr>
            <a:spLocks noChangeAspect="1" noChangeArrowheads="1"/>
          </p:cNvSpPr>
          <p:nvPr/>
        </p:nvSpPr>
        <p:spPr bwMode="auto">
          <a:xfrm>
            <a:off x="155575" y="46038"/>
            <a:ext cx="1714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4" name="AutoShape 6" descr="leopard pic"/>
          <p:cNvSpPr>
            <a:spLocks noChangeAspect="1" noChangeArrowheads="1"/>
          </p:cNvSpPr>
          <p:nvPr/>
        </p:nvSpPr>
        <p:spPr bwMode="auto">
          <a:xfrm>
            <a:off x="155575" y="46038"/>
            <a:ext cx="1714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5" name="AutoShape 7" descr="leopard pic"/>
          <p:cNvSpPr>
            <a:spLocks noChangeAspect="1" noChangeArrowheads="1"/>
          </p:cNvSpPr>
          <p:nvPr/>
        </p:nvSpPr>
        <p:spPr bwMode="auto">
          <a:xfrm>
            <a:off x="155575" y="46038"/>
            <a:ext cx="1714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8136" name="Picture 8" descr="chestn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00632"/>
            <a:ext cx="4205902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673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Appaloosa - Leopard</a:t>
            </a:r>
            <a:endParaRPr lang="en-US" b="1" dirty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45720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b="1" dirty="0"/>
              <a:t>P</a:t>
            </a:r>
            <a:r>
              <a:rPr lang="en-US" sz="2400" b="1" dirty="0" smtClean="0"/>
              <a:t>redominantly </a:t>
            </a:r>
          </a:p>
          <a:p>
            <a:pPr lvl="1">
              <a:lnSpc>
                <a:spcPct val="80000"/>
              </a:lnSpc>
            </a:pPr>
            <a:r>
              <a:rPr lang="en-US" b="1" u="sng" dirty="0" smtClean="0"/>
              <a:t>                </a:t>
            </a:r>
            <a:r>
              <a:rPr lang="en-US" sz="2000" b="1" dirty="0" smtClean="0"/>
              <a:t> with spots of color over their body</a:t>
            </a:r>
          </a:p>
          <a:p>
            <a:pPr eaLnBrk="1" hangingPunct="1">
              <a:lnSpc>
                <a:spcPct val="80000"/>
              </a:lnSpc>
            </a:pPr>
            <a:endParaRPr lang="en-US" sz="1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Sometimes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Spots more concentrated _______ and </a:t>
            </a:r>
            <a:r>
              <a:rPr lang="en-US" sz="2000" b="1" u="sng" dirty="0" smtClean="0"/>
              <a:t>               </a:t>
            </a:r>
            <a:r>
              <a:rPr lang="en-US" sz="2000" b="1" dirty="0" smtClean="0"/>
              <a:t> areas</a:t>
            </a:r>
          </a:p>
          <a:p>
            <a:pPr eaLnBrk="1" hangingPunct="1">
              <a:lnSpc>
                <a:spcPct val="80000"/>
              </a:lnSpc>
            </a:pPr>
            <a:endParaRPr lang="en-US" sz="1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b="1" dirty="0"/>
              <a:t>S</a:t>
            </a:r>
            <a:r>
              <a:rPr lang="en-US" sz="2400" b="1" dirty="0" smtClean="0"/>
              <a:t>pots may also occur 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Direction hair grows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M</a:t>
            </a:r>
            <a:r>
              <a:rPr lang="en-US" sz="2000" b="1" dirty="0" smtClean="0"/>
              <a:t>ost evident in the </a:t>
            </a:r>
            <a:r>
              <a:rPr lang="en-US" sz="2000" b="1" u="sng" dirty="0" smtClean="0"/>
              <a:t>        </a:t>
            </a:r>
            <a:r>
              <a:rPr lang="en-US" sz="2000" b="1" dirty="0" smtClean="0"/>
              <a:t> area</a:t>
            </a:r>
          </a:p>
        </p:txBody>
      </p:sp>
      <p:pic>
        <p:nvPicPr>
          <p:cNvPr id="49156" name="Picture 4" descr="leopar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516" y="3276600"/>
            <a:ext cx="4040188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260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Star: white mark on forehead</a:t>
            </a:r>
          </a:p>
          <a:p>
            <a:r>
              <a:rPr lang="en-US" b="1" dirty="0"/>
              <a:t>Stripe: narrow white mark down the face</a:t>
            </a:r>
          </a:p>
          <a:p>
            <a:r>
              <a:rPr lang="en-US" b="1" dirty="0"/>
              <a:t>Star &amp; Stripe: connected star and stripe</a:t>
            </a:r>
          </a:p>
          <a:p>
            <a:r>
              <a:rPr lang="en-US" b="1" dirty="0"/>
              <a:t>Snip: white mark between the nostrils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Star, stripe, snip: connected star, stripe, and snip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Blaze</a:t>
            </a:r>
            <a:r>
              <a:rPr lang="en-US" sz="2800" b="1" dirty="0"/>
              <a:t>: broad white mark down the face, extending over </a:t>
            </a:r>
            <a:r>
              <a:rPr lang="en-US" sz="2800" b="1" dirty="0" smtClean="0"/>
              <a:t>nose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Bald: very wide blaze, covering most of the face extending down over the nostrils </a:t>
            </a:r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Facial Markings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1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Facial</a:t>
            </a:r>
            <a:r>
              <a:rPr lang="en-US" b="1" dirty="0" smtClean="0"/>
              <a:t> Markings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Star: white mark on </a:t>
            </a:r>
            <a:r>
              <a:rPr lang="en-US" b="1" dirty="0" smtClean="0"/>
              <a:t>________________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Stripe: </a:t>
            </a:r>
            <a:r>
              <a:rPr lang="en-US" b="1" u="sng" dirty="0" smtClean="0"/>
              <a:t>                    </a:t>
            </a:r>
            <a:r>
              <a:rPr lang="en-US" b="1" dirty="0" smtClean="0"/>
              <a:t> white mark down the face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l="8125" t="11458" r="38750" b="10417"/>
          <a:stretch>
            <a:fillRect/>
          </a:stretch>
        </p:blipFill>
        <p:spPr bwMode="auto">
          <a:xfrm>
            <a:off x="3200400" y="2743200"/>
            <a:ext cx="4245991" cy="374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216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Facial</a:t>
            </a:r>
            <a:r>
              <a:rPr lang="en-US" b="1" dirty="0" smtClean="0"/>
              <a:t> Markings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Star &amp; Stripe: </a:t>
            </a:r>
            <a:r>
              <a:rPr lang="en-US" b="1" u="sng" dirty="0" smtClean="0"/>
              <a:t>                          </a:t>
            </a:r>
            <a:r>
              <a:rPr lang="en-US" b="1" dirty="0" smtClean="0"/>
              <a:t> star and stripe</a:t>
            </a:r>
          </a:p>
          <a:p>
            <a:pPr eaLnBrk="1" hangingPunct="1"/>
            <a:r>
              <a:rPr lang="en-US" b="1" dirty="0" smtClean="0"/>
              <a:t>Snip: white mark between the _____________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l="8125" t="11458" r="38750" b="10417"/>
          <a:stretch>
            <a:fillRect/>
          </a:stretch>
        </p:blipFill>
        <p:spPr bwMode="auto">
          <a:xfrm>
            <a:off x="3429000" y="2667000"/>
            <a:ext cx="4282955" cy="377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977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Facial</a:t>
            </a:r>
            <a:r>
              <a:rPr lang="en-US" b="1" dirty="0" smtClean="0"/>
              <a:t> Markings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7693025" cy="175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Star, stripe, snip: </a:t>
            </a:r>
            <a:r>
              <a:rPr lang="en-US" sz="2000" b="1" u="sng" dirty="0" smtClean="0"/>
              <a:t>                              </a:t>
            </a:r>
            <a:r>
              <a:rPr lang="en-US" sz="2000" b="1" dirty="0" smtClean="0"/>
              <a:t> star, stripe, and snip</a:t>
            </a:r>
          </a:p>
          <a:p>
            <a:pPr eaLnBrk="1" hangingPunct="1">
              <a:lnSpc>
                <a:spcPct val="90000"/>
              </a:lnSpc>
            </a:pPr>
            <a:endParaRPr lang="en-US" sz="9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Blaze: </a:t>
            </a:r>
            <a:r>
              <a:rPr lang="en-US" sz="2000" b="1" u="sng" dirty="0" smtClean="0"/>
              <a:t>                      </a:t>
            </a:r>
            <a:r>
              <a:rPr lang="en-US" sz="2000" b="1" dirty="0" smtClean="0"/>
              <a:t> white mark down the face, extending over ___________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l="8125" t="11458" r="38750" b="10417"/>
          <a:stretch>
            <a:fillRect/>
          </a:stretch>
        </p:blipFill>
        <p:spPr bwMode="auto">
          <a:xfrm>
            <a:off x="4343400" y="2877686"/>
            <a:ext cx="4130555" cy="364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926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Sorrel/Chestnut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3810000" cy="4373563"/>
          </a:xfrm>
        </p:spPr>
        <p:txBody>
          <a:bodyPr/>
          <a:lstStyle/>
          <a:p>
            <a:pPr eaLnBrk="1" hangingPunct="1"/>
            <a:r>
              <a:rPr lang="en-US" b="1" dirty="0" smtClean="0"/>
              <a:t>Body</a:t>
            </a:r>
          </a:p>
          <a:p>
            <a:pPr lvl="1"/>
            <a:r>
              <a:rPr lang="en-US" u="sng" dirty="0" smtClean="0"/>
              <a:t>                   </a:t>
            </a:r>
            <a:r>
              <a:rPr lang="en-US" b="1" dirty="0" smtClean="0"/>
              <a:t> or copper red</a:t>
            </a:r>
          </a:p>
          <a:p>
            <a:pPr lvl="1"/>
            <a:endParaRPr lang="en-US" b="1" dirty="0" smtClean="0"/>
          </a:p>
          <a:p>
            <a:pPr eaLnBrk="1" hangingPunct="1"/>
            <a:r>
              <a:rPr lang="en-US" b="1" dirty="0" smtClean="0"/>
              <a:t>Mane and </a:t>
            </a:r>
            <a:r>
              <a:rPr lang="en-US" dirty="0" smtClean="0"/>
              <a:t>_______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smtClean="0"/>
              <a:t>Same </a:t>
            </a:r>
          </a:p>
          <a:p>
            <a:pPr lvl="1"/>
            <a:r>
              <a:rPr lang="en-US" b="1" dirty="0"/>
              <a:t>M</a:t>
            </a:r>
            <a:r>
              <a:rPr lang="en-US" b="1" dirty="0" smtClean="0"/>
              <a:t>ay be ___________</a:t>
            </a:r>
          </a:p>
        </p:txBody>
      </p:sp>
      <p:pic>
        <p:nvPicPr>
          <p:cNvPr id="27652" name="Picture 4" descr="coat6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362200"/>
            <a:ext cx="4769745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826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Facial</a:t>
            </a:r>
            <a:r>
              <a:rPr lang="en-US" b="1" dirty="0" smtClean="0"/>
              <a:t> Markings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458200" cy="4525963"/>
          </a:xfrm>
        </p:spPr>
        <p:txBody>
          <a:bodyPr/>
          <a:lstStyle/>
          <a:p>
            <a:pPr eaLnBrk="1" hangingPunct="1"/>
            <a:r>
              <a:rPr lang="en-US" b="1" dirty="0" smtClean="0"/>
              <a:t>Bald: very </a:t>
            </a:r>
            <a:r>
              <a:rPr lang="en-US" b="1" u="sng" dirty="0" smtClean="0"/>
              <a:t>                              </a:t>
            </a:r>
            <a:r>
              <a:rPr lang="en-US" b="1" dirty="0" smtClean="0"/>
              <a:t>, covering most of the face extending down over the _______________ </a:t>
            </a:r>
            <a:r>
              <a:rPr lang="en-US" b="1" dirty="0" smtClean="0"/>
              <a:t>.</a:t>
            </a:r>
          </a:p>
          <a:p>
            <a:pPr eaLnBrk="1" hangingPunct="1"/>
            <a:r>
              <a:rPr lang="en-US" b="1" dirty="0" smtClean="0"/>
              <a:t>Must  cross the ___________ of at least one eye</a:t>
            </a:r>
            <a:endParaRPr lang="en-US" b="1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8125" t="11458" r="38750" b="10417"/>
          <a:stretch>
            <a:fillRect/>
          </a:stretch>
        </p:blipFill>
        <p:spPr bwMode="auto">
          <a:xfrm>
            <a:off x="4114800" y="2819400"/>
            <a:ext cx="4282955" cy="377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360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30624" t="18750" r="31250" b="18750"/>
          <a:stretch>
            <a:fillRect/>
          </a:stretch>
        </p:blipFill>
        <p:spPr bwMode="auto">
          <a:xfrm>
            <a:off x="1371600" y="152400"/>
            <a:ext cx="6477000" cy="6370637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795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8125" t="11458" r="38750" b="10417"/>
          <a:stretch>
            <a:fillRect/>
          </a:stretch>
        </p:blipFill>
        <p:spPr bwMode="auto">
          <a:xfrm>
            <a:off x="783209" y="152400"/>
            <a:ext cx="7598791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04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8124" t="12500" r="29375" b="33333"/>
          <a:stretch>
            <a:fillRect/>
          </a:stretch>
        </p:blipFill>
        <p:spPr bwMode="auto">
          <a:xfrm>
            <a:off x="228600" y="762000"/>
            <a:ext cx="8610600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301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Coronet: Just over the coronary band</a:t>
            </a:r>
          </a:p>
          <a:p>
            <a:r>
              <a:rPr lang="en-US" dirty="0" smtClean="0"/>
              <a:t>Fetlock: Up to or halfway into the fetlock joint</a:t>
            </a:r>
          </a:p>
          <a:p>
            <a:r>
              <a:rPr lang="en-US" dirty="0" smtClean="0"/>
              <a:t>Sock: Half way up the cannon bone</a:t>
            </a:r>
          </a:p>
          <a:p>
            <a:r>
              <a:rPr lang="en-US" dirty="0" smtClean="0"/>
              <a:t>Stocking: Half way up the cannon bone and above (but not to cover the knee)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Leg Markings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53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the Markings</a:t>
            </a:r>
            <a:endParaRPr lang="en-US" dirty="0"/>
          </a:p>
        </p:txBody>
      </p:sp>
      <p:pic>
        <p:nvPicPr>
          <p:cNvPr id="25602" name="Picture 2" descr="http://www.historyforkids.org/learn/greeks/religion/pictures/ho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4108584" cy="2905125"/>
          </a:xfrm>
          <a:prstGeom prst="rect">
            <a:avLst/>
          </a:prstGeom>
          <a:noFill/>
        </p:spPr>
      </p:pic>
      <p:pic>
        <p:nvPicPr>
          <p:cNvPr id="25606" name="Picture 6" descr="http://www.smokymountainparkarabians.com/images/arabian_horse_afire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0814" y="0"/>
            <a:ext cx="2823186" cy="3495675"/>
          </a:xfrm>
          <a:prstGeom prst="rect">
            <a:avLst/>
          </a:prstGeom>
          <a:noFill/>
        </p:spPr>
      </p:pic>
      <p:pic>
        <p:nvPicPr>
          <p:cNvPr id="25608" name="Picture 8" descr="http://www.horsesden.com/pics/arabian-horse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0740" y="2514600"/>
            <a:ext cx="3223260" cy="3429000"/>
          </a:xfrm>
          <a:prstGeom prst="rect">
            <a:avLst/>
          </a:prstGeom>
          <a:noFill/>
        </p:spPr>
      </p:pic>
      <p:pic>
        <p:nvPicPr>
          <p:cNvPr id="25610" name="Picture 10" descr="http://www.softpicks.net/screenshots/Free-Horse-Racing-Screensa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514600"/>
            <a:ext cx="2895600" cy="2171700"/>
          </a:xfrm>
          <a:prstGeom prst="rect">
            <a:avLst/>
          </a:prstGeom>
          <a:noFill/>
        </p:spPr>
      </p:pic>
      <p:pic>
        <p:nvPicPr>
          <p:cNvPr id="25612" name="Picture 12" descr="http://www.equine-world.co.uk/about_horses/horse_images/sni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610100"/>
            <a:ext cx="1714500" cy="2247900"/>
          </a:xfrm>
          <a:prstGeom prst="rect">
            <a:avLst/>
          </a:prstGeom>
          <a:noFill/>
        </p:spPr>
      </p:pic>
      <p:pic>
        <p:nvPicPr>
          <p:cNvPr id="25616" name="Picture 16" descr="http://www.lopetx.org/horses-available/thoroughbreds/horses/thoroughbred-cryp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4191000"/>
            <a:ext cx="2618597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57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Liver Chestnut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5334000" cy="51054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Body</a:t>
            </a:r>
          </a:p>
          <a:p>
            <a:pPr lvl="1"/>
            <a:r>
              <a:rPr lang="en-US" sz="2200" b="1" dirty="0"/>
              <a:t>D</a:t>
            </a:r>
            <a:r>
              <a:rPr lang="en-US" sz="2200" b="1" dirty="0" smtClean="0"/>
              <a:t>ark </a:t>
            </a:r>
            <a:r>
              <a:rPr lang="en-US" sz="2200" b="1" u="sng" dirty="0" smtClean="0"/>
              <a:t>             </a:t>
            </a:r>
            <a:r>
              <a:rPr lang="en-US" sz="2200" b="1" dirty="0" smtClean="0"/>
              <a:t>or brownish-red</a:t>
            </a:r>
          </a:p>
          <a:p>
            <a:pPr eaLnBrk="1" hangingPunct="1"/>
            <a:endParaRPr lang="en-US" sz="1500" b="1" dirty="0"/>
          </a:p>
          <a:p>
            <a:pPr eaLnBrk="1" hangingPunct="1"/>
            <a:r>
              <a:rPr lang="en-US" b="1" dirty="0"/>
              <a:t>M</a:t>
            </a:r>
            <a:r>
              <a:rPr lang="en-US" sz="2400" b="1" dirty="0" smtClean="0"/>
              <a:t>ane and tail </a:t>
            </a:r>
          </a:p>
          <a:p>
            <a:pPr lvl="1"/>
            <a:r>
              <a:rPr lang="en-US" sz="2200" b="1" dirty="0"/>
              <a:t>U</a:t>
            </a:r>
            <a:r>
              <a:rPr lang="en-US" sz="2200" b="1" dirty="0" smtClean="0"/>
              <a:t>sually </a:t>
            </a:r>
            <a:r>
              <a:rPr lang="en-US" sz="2200" b="1" u="sng" dirty="0" smtClean="0"/>
              <a:t>                </a:t>
            </a:r>
            <a:r>
              <a:rPr lang="en-US" sz="2200" b="1" dirty="0" smtClean="0"/>
              <a:t> red</a:t>
            </a:r>
          </a:p>
          <a:p>
            <a:pPr lvl="2"/>
            <a:r>
              <a:rPr lang="en-US" sz="2000" b="1" dirty="0"/>
              <a:t>B</a:t>
            </a:r>
            <a:r>
              <a:rPr lang="en-US" sz="2000" b="1" dirty="0" smtClean="0"/>
              <a:t>rownish red</a:t>
            </a:r>
          </a:p>
          <a:p>
            <a:pPr lvl="1"/>
            <a:r>
              <a:rPr lang="en-US" sz="2200" b="1" dirty="0"/>
              <a:t>M</a:t>
            </a:r>
            <a:r>
              <a:rPr lang="en-US" sz="2200" b="1" dirty="0" smtClean="0"/>
              <a:t>ay be flaxen </a:t>
            </a:r>
          </a:p>
          <a:p>
            <a:pPr lvl="1"/>
            <a:r>
              <a:rPr lang="en-US" sz="2200" b="1" u="sng" dirty="0" smtClean="0"/>
              <a:t>                    </a:t>
            </a:r>
            <a:r>
              <a:rPr lang="en-US" sz="2200" b="1" dirty="0" smtClean="0"/>
              <a:t> legs red</a:t>
            </a:r>
          </a:p>
          <a:p>
            <a:pPr lvl="1"/>
            <a:r>
              <a:rPr lang="en-US" sz="2200" b="1" dirty="0"/>
              <a:t>M</a:t>
            </a:r>
            <a:r>
              <a:rPr lang="en-US" sz="2200" b="1" dirty="0" smtClean="0"/>
              <a:t>ay have dorsal stripe</a:t>
            </a:r>
          </a:p>
        </p:txBody>
      </p:sp>
      <p:pic>
        <p:nvPicPr>
          <p:cNvPr id="34820" name="Picture 4" descr="livchq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168" y="2438400"/>
            <a:ext cx="4171180" cy="346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463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Black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799"/>
            <a:ext cx="4648200" cy="4371975"/>
          </a:xfrm>
        </p:spPr>
        <p:txBody>
          <a:bodyPr/>
          <a:lstStyle/>
          <a:p>
            <a:pPr eaLnBrk="1" hangingPunct="1"/>
            <a:r>
              <a:rPr lang="en-US" b="1" dirty="0" smtClean="0"/>
              <a:t>Body color </a:t>
            </a:r>
          </a:p>
          <a:p>
            <a:pPr lvl="1"/>
            <a:r>
              <a:rPr lang="en-US" b="1" dirty="0"/>
              <a:t>T</a:t>
            </a:r>
            <a:r>
              <a:rPr lang="en-US" b="1" dirty="0" smtClean="0"/>
              <a:t>rue black </a:t>
            </a:r>
            <a:r>
              <a:rPr lang="en-US" b="1" u="sng" dirty="0" smtClean="0"/>
              <a:t>                </a:t>
            </a:r>
            <a:r>
              <a:rPr lang="en-US" b="1" dirty="0" smtClean="0"/>
              <a:t> light areas</a:t>
            </a:r>
          </a:p>
          <a:p>
            <a:pPr lvl="1"/>
            <a:endParaRPr lang="en-US" b="1" dirty="0" smtClean="0"/>
          </a:p>
          <a:p>
            <a:pPr eaLnBrk="1" hangingPunct="1"/>
            <a:r>
              <a:rPr lang="en-US" b="1" dirty="0"/>
              <a:t>M</a:t>
            </a:r>
            <a:r>
              <a:rPr lang="en-US" b="1" dirty="0" smtClean="0"/>
              <a:t>ane and tail </a:t>
            </a:r>
          </a:p>
          <a:p>
            <a:pPr lvl="1"/>
            <a:r>
              <a:rPr lang="en-US" b="1" dirty="0" smtClean="0"/>
              <a:t>______________</a:t>
            </a:r>
          </a:p>
        </p:txBody>
      </p:sp>
      <p:pic>
        <p:nvPicPr>
          <p:cNvPr id="28676" name="Picture 4" descr="coat8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268736"/>
            <a:ext cx="29432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tall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86000"/>
            <a:ext cx="28194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932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Bay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Body color</a:t>
            </a:r>
          </a:p>
          <a:p>
            <a:pPr lvl="1"/>
            <a:r>
              <a:rPr lang="en-US" b="1" u="sng" dirty="0" smtClean="0"/>
              <a:t>                </a:t>
            </a:r>
            <a:r>
              <a:rPr lang="en-US" b="1" dirty="0" smtClean="0"/>
              <a:t> / </a:t>
            </a:r>
            <a:r>
              <a:rPr lang="en-US" b="1" u="sng" dirty="0" smtClean="0"/>
              <a:t>           </a:t>
            </a:r>
            <a:r>
              <a:rPr lang="en-US" b="1" dirty="0" smtClean="0"/>
              <a:t> / reddish-brown</a:t>
            </a:r>
          </a:p>
          <a:p>
            <a:pPr eaLnBrk="1" hangingPunct="1"/>
            <a:endParaRPr lang="en-US" sz="1500" b="1" dirty="0"/>
          </a:p>
          <a:p>
            <a:pPr eaLnBrk="1" hangingPunct="1"/>
            <a:r>
              <a:rPr lang="en-US" b="1" dirty="0"/>
              <a:t>M</a:t>
            </a:r>
            <a:r>
              <a:rPr lang="en-US" b="1" dirty="0" smtClean="0"/>
              <a:t>ane and tail </a:t>
            </a:r>
          </a:p>
          <a:p>
            <a:pPr lvl="1"/>
            <a:r>
              <a:rPr lang="en-US" b="1" dirty="0" smtClean="0"/>
              <a:t>Black</a:t>
            </a:r>
          </a:p>
          <a:p>
            <a:pPr lvl="1"/>
            <a:r>
              <a:rPr lang="en-US" b="1" dirty="0"/>
              <a:t>B</a:t>
            </a:r>
            <a:r>
              <a:rPr lang="en-US" b="1" dirty="0" smtClean="0"/>
              <a:t>lack on </a:t>
            </a:r>
            <a:r>
              <a:rPr lang="en-US" b="1" u="sng" dirty="0" smtClean="0"/>
              <a:t>                      </a:t>
            </a:r>
            <a:r>
              <a:rPr lang="en-US" b="1" dirty="0" smtClean="0"/>
              <a:t> legs</a:t>
            </a:r>
          </a:p>
        </p:txBody>
      </p:sp>
      <p:pic>
        <p:nvPicPr>
          <p:cNvPr id="29700" name="Picture 4" descr="coat7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343400"/>
            <a:ext cx="29432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coat9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209800"/>
            <a:ext cx="29432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034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  <p:bldP spid="135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Brown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4038600" cy="39163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Body color </a:t>
            </a:r>
          </a:p>
          <a:p>
            <a:pPr lvl="1"/>
            <a:r>
              <a:rPr lang="en-US" sz="2200" b="1" u="sng" dirty="0" smtClean="0"/>
              <a:t>                     </a:t>
            </a:r>
            <a:r>
              <a:rPr lang="en-US" sz="2200" b="1" dirty="0" smtClean="0"/>
              <a:t>or black</a:t>
            </a:r>
          </a:p>
          <a:p>
            <a:pPr lvl="1"/>
            <a:r>
              <a:rPr lang="en-US" sz="2200" b="1" dirty="0"/>
              <a:t>L</a:t>
            </a:r>
            <a:r>
              <a:rPr lang="en-US" sz="2200" b="1" dirty="0" smtClean="0"/>
              <a:t>ight areas</a:t>
            </a:r>
          </a:p>
          <a:p>
            <a:pPr lvl="2"/>
            <a:r>
              <a:rPr lang="en-US" sz="2000" b="1" dirty="0" smtClean="0"/>
              <a:t>Muzzle</a:t>
            </a:r>
          </a:p>
          <a:p>
            <a:pPr lvl="2"/>
            <a:r>
              <a:rPr lang="en-US" sz="2000" b="1" dirty="0" smtClean="0"/>
              <a:t>_________</a:t>
            </a:r>
          </a:p>
          <a:p>
            <a:pPr lvl="2"/>
            <a:r>
              <a:rPr lang="en-US" sz="2000" b="1" dirty="0" smtClean="0"/>
              <a:t>Flank</a:t>
            </a:r>
          </a:p>
          <a:p>
            <a:pPr lvl="2"/>
            <a:r>
              <a:rPr lang="en-US" sz="2000" b="1" dirty="0"/>
              <a:t>I</a:t>
            </a:r>
            <a:r>
              <a:rPr lang="en-US" sz="2000" b="1" dirty="0" smtClean="0"/>
              <a:t>nside </a:t>
            </a:r>
            <a:r>
              <a:rPr lang="en-US" sz="2000" b="1" u="sng" dirty="0" smtClean="0"/>
              <a:t>                   </a:t>
            </a:r>
            <a:r>
              <a:rPr lang="en-US" sz="2000" b="1" dirty="0" smtClean="0"/>
              <a:t> legs</a:t>
            </a:r>
          </a:p>
          <a:p>
            <a:endParaRPr lang="en-US" sz="1500" b="1" dirty="0"/>
          </a:p>
          <a:p>
            <a:r>
              <a:rPr lang="en-US" sz="2400" b="1" dirty="0" smtClean="0"/>
              <a:t>Mane and tail</a:t>
            </a:r>
          </a:p>
          <a:p>
            <a:pPr lvl="1"/>
            <a:r>
              <a:rPr lang="en-US" sz="2200" b="1" dirty="0" smtClean="0"/>
              <a:t>Black or _____________</a:t>
            </a:r>
          </a:p>
        </p:txBody>
      </p:sp>
      <p:pic>
        <p:nvPicPr>
          <p:cNvPr id="30724" name="Picture 4" descr="br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1270" y="2286000"/>
            <a:ext cx="418603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33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136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arabi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981200"/>
            <a:ext cx="25241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Gray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54864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Body 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Mixture of </a:t>
            </a:r>
            <a:r>
              <a:rPr lang="en-US" sz="2000" b="1" u="sng" dirty="0" smtClean="0"/>
              <a:t>                     </a:t>
            </a:r>
            <a:r>
              <a:rPr lang="en-US" sz="2000" b="1" dirty="0" smtClean="0"/>
              <a:t> with any other colored hairs</a:t>
            </a:r>
            <a:endParaRPr lang="en-US" b="1" dirty="0"/>
          </a:p>
          <a:p>
            <a:pPr eaLnBrk="1" hangingPunct="1">
              <a:lnSpc>
                <a:spcPct val="80000"/>
              </a:lnSpc>
            </a:pPr>
            <a:endParaRPr lang="en-US" sz="1500" b="1" dirty="0"/>
          </a:p>
          <a:p>
            <a:pPr eaLnBrk="1" hangingPunct="1">
              <a:lnSpc>
                <a:spcPct val="80000"/>
              </a:lnSpc>
            </a:pPr>
            <a:r>
              <a:rPr lang="en-US" b="1" dirty="0"/>
              <a:t>O</a:t>
            </a:r>
            <a:r>
              <a:rPr lang="en-US" sz="2400" b="1" dirty="0" smtClean="0"/>
              <a:t>ften born ___________</a:t>
            </a:r>
          </a:p>
          <a:p>
            <a:pPr eaLnBrk="1" hangingPunct="1">
              <a:lnSpc>
                <a:spcPct val="80000"/>
              </a:lnSpc>
            </a:pPr>
            <a:r>
              <a:rPr lang="en-US" b="1" u="sng" dirty="0" smtClean="0"/>
              <a:t>                       </a:t>
            </a:r>
            <a:r>
              <a:rPr lang="en-US" sz="2400" b="1" dirty="0" smtClean="0"/>
              <a:t> with age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/>
              <a:t>M</a:t>
            </a:r>
            <a:r>
              <a:rPr lang="en-US" sz="2400" b="1" dirty="0" smtClean="0"/>
              <a:t>ay have dorsal stripe</a:t>
            </a:r>
          </a:p>
        </p:txBody>
      </p:sp>
      <p:pic>
        <p:nvPicPr>
          <p:cNvPr id="38917" name="Picture 5" descr="Tea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354154"/>
            <a:ext cx="47625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180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Blue Roan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828799"/>
            <a:ext cx="4114800" cy="447516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Body</a:t>
            </a:r>
          </a:p>
          <a:p>
            <a:pPr lvl="1"/>
            <a:r>
              <a:rPr lang="en-US" sz="2200" b="1" u="sng" dirty="0" smtClean="0"/>
              <a:t>                     </a:t>
            </a:r>
            <a:r>
              <a:rPr lang="en-US" sz="2200" b="1" dirty="0" smtClean="0"/>
              <a:t>mixture of </a:t>
            </a:r>
          </a:p>
          <a:p>
            <a:pPr lvl="1"/>
            <a:r>
              <a:rPr lang="en-US" sz="2200" b="1" dirty="0" smtClean="0"/>
              <a:t>white and </a:t>
            </a:r>
            <a:r>
              <a:rPr lang="en-US" sz="2200" b="1" u="sng" dirty="0" smtClean="0"/>
              <a:t>            </a:t>
            </a:r>
            <a:r>
              <a:rPr lang="en-US" sz="2200" b="1" dirty="0" smtClean="0"/>
              <a:t> hairs</a:t>
            </a:r>
          </a:p>
          <a:p>
            <a:pPr lvl="1"/>
            <a:endParaRPr lang="en-US" sz="2000" b="1" dirty="0" smtClean="0"/>
          </a:p>
          <a:p>
            <a:pPr eaLnBrk="1" hangingPunct="1"/>
            <a:r>
              <a:rPr lang="en-US" b="1" dirty="0" smtClean="0"/>
              <a:t>Dark Points</a:t>
            </a:r>
            <a:endParaRPr lang="en-US" sz="2400" b="1" dirty="0" smtClean="0"/>
          </a:p>
        </p:txBody>
      </p:sp>
      <p:pic>
        <p:nvPicPr>
          <p:cNvPr id="31748" name="Picture 4" descr="blueroa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81200"/>
            <a:ext cx="3536950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blueroang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267200"/>
            <a:ext cx="3175000" cy="228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829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1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BD6D805952B74CA64865E5726E4B41" ma:contentTypeVersion="1" ma:contentTypeDescription="Create a new document." ma:contentTypeScope="" ma:versionID="446c5a89458d3d27de251956b6d45da1">
  <xsd:schema xmlns:xsd="http://www.w3.org/2001/XMLSchema" xmlns:xs="http://www.w3.org/2001/XMLSchema" xmlns:p="http://schemas.microsoft.com/office/2006/metadata/properties" xmlns:ns3="9b782047-43c8-4cf2-8501-5f94d3c78dd5" targetNamespace="http://schemas.microsoft.com/office/2006/metadata/properties" ma:root="true" ma:fieldsID="10b02fe727885685ea12781d60e33088" ns3:_="">
    <xsd:import namespace="9b782047-43c8-4cf2-8501-5f94d3c78dd5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782047-43c8-4cf2-8501-5f94d3c78d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3CC0D9-73D8-4861-A20B-FDBD5662C2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782047-43c8-4cf2-8501-5f94d3c78d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A64522-5A26-4367-B776-DA70A0E2EDAC}">
  <ds:schemaRefs>
    <ds:schemaRef ds:uri="9b782047-43c8-4cf2-8501-5f94d3c78dd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6B52EBD-B281-4D71-8596-DAA9392A2B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6066</TotalTime>
  <Words>683</Words>
  <Application>Microsoft Office PowerPoint</Application>
  <PresentationFormat>On-screen Show (4:3)</PresentationFormat>
  <Paragraphs>220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Parts, Colors, and Markings</vt:lpstr>
      <vt:lpstr>Parts of The Horse</vt:lpstr>
      <vt:lpstr>Sorrel/Chestnut</vt:lpstr>
      <vt:lpstr>Liver Chestnut</vt:lpstr>
      <vt:lpstr>Black</vt:lpstr>
      <vt:lpstr>Bay</vt:lpstr>
      <vt:lpstr>Brown</vt:lpstr>
      <vt:lpstr>Gray</vt:lpstr>
      <vt:lpstr>Blue Roan</vt:lpstr>
      <vt:lpstr>Red Roan</vt:lpstr>
      <vt:lpstr>Grullo</vt:lpstr>
      <vt:lpstr>Dun</vt:lpstr>
      <vt:lpstr>Red Dun</vt:lpstr>
      <vt:lpstr>Palomino</vt:lpstr>
      <vt:lpstr>Cremello</vt:lpstr>
      <vt:lpstr>Buckskin</vt:lpstr>
      <vt:lpstr>Perlino</vt:lpstr>
      <vt:lpstr>Rabicano</vt:lpstr>
      <vt:lpstr>Pinto - Tobiano</vt:lpstr>
      <vt:lpstr>Pinto - Tobiano</vt:lpstr>
      <vt:lpstr>Pinto - Overo</vt:lpstr>
      <vt:lpstr>Pinto - Overo</vt:lpstr>
      <vt:lpstr>Pinto - Tovero</vt:lpstr>
      <vt:lpstr>Appaloosa - Blanket</vt:lpstr>
      <vt:lpstr>Appaloosa - Leopard</vt:lpstr>
      <vt:lpstr>Facial Markings</vt:lpstr>
      <vt:lpstr>Facial Markings</vt:lpstr>
      <vt:lpstr>Facial Markings</vt:lpstr>
      <vt:lpstr>Facial Markings</vt:lpstr>
      <vt:lpstr>Facial Markings</vt:lpstr>
      <vt:lpstr>PowerPoint Presentation</vt:lpstr>
      <vt:lpstr>PowerPoint Presentation</vt:lpstr>
      <vt:lpstr>PowerPoint Presentation</vt:lpstr>
      <vt:lpstr>Leg Markings</vt:lpstr>
      <vt:lpstr>Identify the Markings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Breeds of The Horse</dc:title>
  <dc:creator>Tammy Platt</dc:creator>
  <cp:lastModifiedBy>Laurie</cp:lastModifiedBy>
  <cp:revision>50</cp:revision>
  <cp:lastPrinted>2012-08-27T11:47:02Z</cp:lastPrinted>
  <dcterms:created xsi:type="dcterms:W3CDTF">2009-12-18T02:35:50Z</dcterms:created>
  <dcterms:modified xsi:type="dcterms:W3CDTF">2015-10-02T20:48:14Z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0x01010013BD6D805952B74CA64865E5726E4B41</vt:lpwstr>
  </property>
  <property fmtid="{D5CDD505-2E9C-101B-9397-08002B2CF9AE}" pid="3" name="IsMyDocuments">
    <vt:bool>true</vt:bool>
  </property>
</Properties>
</file>