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57" r:id="rId5"/>
    <p:sldId id="258" r:id="rId6"/>
    <p:sldId id="259" r:id="rId7"/>
    <p:sldId id="266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67" r:id="rId16"/>
    <p:sldId id="268" r:id="rId17"/>
    <p:sldId id="269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5" r:id="rId30"/>
    <p:sldId id="296" r:id="rId31"/>
    <p:sldId id="297" r:id="rId32"/>
    <p:sldId id="298" r:id="rId33"/>
    <p:sldId id="299" r:id="rId34"/>
    <p:sldId id="293" r:id="rId35"/>
    <p:sldId id="300" r:id="rId36"/>
    <p:sldId id="294" r:id="rId3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1710" cy="464185"/>
          </a:xfrm>
          <a:prstGeom prst="rect">
            <a:avLst/>
          </a:prstGeom>
        </p:spPr>
        <p:txBody>
          <a:bodyPr vert="horz" lIns="90132" tIns="45066" rIns="90132" bIns="450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4424" y="0"/>
            <a:ext cx="3031710" cy="464185"/>
          </a:xfrm>
          <a:prstGeom prst="rect">
            <a:avLst/>
          </a:prstGeom>
        </p:spPr>
        <p:txBody>
          <a:bodyPr vert="horz" lIns="90132" tIns="45066" rIns="90132" bIns="45066" rtlCol="0"/>
          <a:lstStyle>
            <a:lvl1pPr algn="r">
              <a:defRPr sz="1200"/>
            </a:lvl1pPr>
          </a:lstStyle>
          <a:p>
            <a:fld id="{C4C94373-09AB-4E26-9C85-7F6D07AC3072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52"/>
            <a:ext cx="3031710" cy="464185"/>
          </a:xfrm>
          <a:prstGeom prst="rect">
            <a:avLst/>
          </a:prstGeom>
        </p:spPr>
        <p:txBody>
          <a:bodyPr vert="horz" lIns="90132" tIns="45066" rIns="90132" bIns="450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4424" y="8817952"/>
            <a:ext cx="3031710" cy="464185"/>
          </a:xfrm>
          <a:prstGeom prst="rect">
            <a:avLst/>
          </a:prstGeom>
        </p:spPr>
        <p:txBody>
          <a:bodyPr vert="horz" lIns="90132" tIns="45066" rIns="90132" bIns="45066" rtlCol="0" anchor="b"/>
          <a:lstStyle>
            <a:lvl1pPr algn="r">
              <a:defRPr sz="1200"/>
            </a:lvl1pPr>
          </a:lstStyle>
          <a:p>
            <a:fld id="{E56A024A-7047-4442-A1C2-61ADBECFE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5" tIns="46513" rIns="93025" bIns="46513" rtlCol="0"/>
          <a:lstStyle>
            <a:lvl1pPr algn="r">
              <a:defRPr sz="1200"/>
            </a:lvl1pPr>
          </a:lstStyle>
          <a:p>
            <a:fld id="{BA19A9A1-B975-4327-B3A2-CF6F1A88319F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5" tIns="46513" rIns="93025" bIns="465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5" tIns="46513" rIns="93025" bIns="465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5" tIns="46513" rIns="93025" bIns="46513" rtlCol="0" anchor="b"/>
          <a:lstStyle>
            <a:lvl1pPr algn="r">
              <a:defRPr sz="1200"/>
            </a:lvl1pPr>
          </a:lstStyle>
          <a:p>
            <a:fld id="{0D4D477D-2CD9-4934-9C55-1CF39D155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58BF18-4F1A-4DFC-9328-0AAE7199BC72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29F0F2-47B3-40FA-AE8F-1F3E4486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vgl.ucdavis.edu/~lvmillon/coatcolor/coat1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file:///\\localhost\upload.wikimedia.org\wikipedia\commons\c\cb\Dancingcolors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gl.ucdavis.edu/~lvmillon/coatcolor/coat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gl.ucdavis.edu/~lvmillon/coatcolor/coat1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gl.ucdavis.edu/~lvmillon/coatcolor/coat6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gl.ucdavis.edu/~lvmillon/coatcolor/coat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gl.ucdavis.edu/~lvmillon/coatcolor/coat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vgl.ucdavis.edu/~lvmillon/coatcolor/coat9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Parts, Colors, and Markings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Roan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4648200" cy="42576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Uniform mixture of white and red hairs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on head &amp;  lower legs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R</a:t>
            </a:r>
            <a:r>
              <a:rPr lang="en-US" b="1" dirty="0" smtClean="0"/>
              <a:t>ed or flaxen (blonde) mane &amp; tail</a:t>
            </a:r>
          </a:p>
        </p:txBody>
      </p:sp>
      <p:pic>
        <p:nvPicPr>
          <p:cNvPr id="32772" name="Picture 4" descr="PEPTOBOONSMAL CHALLE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52600"/>
            <a:ext cx="31718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0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Grullo</a:t>
            </a:r>
            <a:endParaRPr lang="en-US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495800" cy="4257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S</a:t>
            </a:r>
            <a:r>
              <a:rPr lang="en-US" sz="2200" b="1" dirty="0" smtClean="0"/>
              <a:t>moky or mouse-colored</a:t>
            </a:r>
          </a:p>
          <a:p>
            <a:pPr lvl="2"/>
            <a:r>
              <a:rPr lang="en-US" sz="2000" b="1" dirty="0"/>
              <a:t>N</a:t>
            </a:r>
            <a:r>
              <a:rPr lang="en-US" sz="2000" b="1" dirty="0" smtClean="0"/>
              <a:t>ot a mixture of black and white hairs</a:t>
            </a:r>
          </a:p>
          <a:p>
            <a:pPr lvl="2"/>
            <a:r>
              <a:rPr lang="en-US" sz="2000" b="1" dirty="0"/>
              <a:t>E</a:t>
            </a:r>
            <a:r>
              <a:rPr lang="en-US" sz="2000" b="1" dirty="0" smtClean="0"/>
              <a:t>ach hair mouse colored</a:t>
            </a:r>
          </a:p>
          <a:p>
            <a:pPr lvl="2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Black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on lower legs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has dorsal stripe (down back)</a:t>
            </a:r>
          </a:p>
        </p:txBody>
      </p:sp>
      <p:pic>
        <p:nvPicPr>
          <p:cNvPr id="33796" name="Picture 4" descr="lotsofstr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914400"/>
            <a:ext cx="19875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grulmaredunfo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581400"/>
            <a:ext cx="364648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0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41148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Y</a:t>
            </a:r>
            <a:r>
              <a:rPr lang="en-US" sz="2200" b="1" dirty="0" smtClean="0"/>
              <a:t>ellowish or gold</a:t>
            </a:r>
          </a:p>
          <a:p>
            <a:pPr lvl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lack or </a:t>
            </a:r>
            <a:r>
              <a:rPr lang="en-US" sz="2200" b="1" dirty="0" smtClean="0"/>
              <a:t>dark brown</a:t>
            </a:r>
            <a:endParaRPr lang="en-US" sz="2200" b="1" dirty="0" smtClean="0"/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D</a:t>
            </a:r>
            <a:r>
              <a:rPr lang="en-US" b="1" dirty="0" smtClean="0"/>
              <a:t>orsal stripe </a:t>
            </a:r>
            <a:endParaRPr lang="en-US" b="1" dirty="0" smtClean="0"/>
          </a:p>
          <a:p>
            <a:pPr eaLnBrk="1" hangingPunct="1"/>
            <a:endParaRPr lang="en-US" sz="2200" b="1" dirty="0" smtClean="0"/>
          </a:p>
          <a:p>
            <a:pPr eaLnBrk="1" hangingPunct="1"/>
            <a:r>
              <a:rPr lang="en-US" sz="2200" b="1" dirty="0" smtClean="0"/>
              <a:t>Possible zebra </a:t>
            </a:r>
            <a:r>
              <a:rPr lang="en-US" sz="2200" b="1" dirty="0" smtClean="0"/>
              <a:t>stripes on </a:t>
            </a:r>
            <a:r>
              <a:rPr lang="en-US" sz="2200" b="1" dirty="0" smtClean="0"/>
              <a:t>legs and transverse </a:t>
            </a:r>
            <a:r>
              <a:rPr lang="en-US" sz="2200" b="1" dirty="0" smtClean="0"/>
              <a:t>stripe over withers</a:t>
            </a:r>
          </a:p>
        </p:txBody>
      </p:sp>
      <p:pic>
        <p:nvPicPr>
          <p:cNvPr id="35845" name="Picture 5" descr="du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895600"/>
            <a:ext cx="435077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2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Red Dun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4958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Body color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Form of dun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yellowish or flesh colored</a:t>
            </a:r>
          </a:p>
          <a:p>
            <a:pPr lvl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R</a:t>
            </a:r>
            <a:r>
              <a:rPr lang="en-US" sz="2200" b="1" dirty="0" smtClean="0"/>
              <a:t>ed or reddish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Flaxen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Red dorsal stripe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Z</a:t>
            </a:r>
            <a:r>
              <a:rPr lang="en-US" sz="2200" b="1" dirty="0" smtClean="0"/>
              <a:t>ebra stripes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ransverse stripe</a:t>
            </a:r>
          </a:p>
        </p:txBody>
      </p:sp>
      <p:pic>
        <p:nvPicPr>
          <p:cNvPr id="36868" name="Picture 4" descr="RedDu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05163" cy="47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6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4419600" cy="41814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G</a:t>
            </a:r>
            <a:r>
              <a:rPr lang="en-US" sz="2200" b="1" dirty="0" smtClean="0"/>
              <a:t>olden </a:t>
            </a:r>
            <a:r>
              <a:rPr lang="en-US" sz="2200" b="1" dirty="0" smtClean="0"/>
              <a:t>yellow, copper</a:t>
            </a:r>
            <a:endParaRPr lang="en-US" sz="2200" b="1" dirty="0" smtClean="0"/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sz="2200" b="1" dirty="0" smtClean="0"/>
              <a:t>White or cream</a:t>
            </a:r>
            <a:endParaRPr lang="en-US" sz="2200" b="1" dirty="0" smtClean="0"/>
          </a:p>
        </p:txBody>
      </p:sp>
      <p:pic>
        <p:nvPicPr>
          <p:cNvPr id="37892" name="Picture 5" descr="pal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763012"/>
            <a:ext cx="3128963" cy="47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Cremello</a:t>
            </a:r>
            <a:endParaRPr lang="en-US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47149"/>
            <a:ext cx="3429000" cy="4529851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or light cream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/>
            <a:r>
              <a:rPr lang="en-US" sz="2200" b="1" dirty="0" smtClean="0"/>
              <a:t>White</a:t>
            </a:r>
          </a:p>
          <a:p>
            <a:pPr lvl="1"/>
            <a:r>
              <a:rPr lang="en-US" sz="2200" b="1" dirty="0"/>
              <a:t>P</a:t>
            </a:r>
            <a:r>
              <a:rPr lang="en-US" sz="2200" b="1" dirty="0" smtClean="0"/>
              <a:t>ink or pinkish skin over entire body</a:t>
            </a:r>
          </a:p>
          <a:p>
            <a:pPr lvl="1"/>
            <a:r>
              <a:rPr lang="en-US" sz="2200" b="1" dirty="0"/>
              <a:t>B</a:t>
            </a:r>
            <a:r>
              <a:rPr lang="en-US" sz="2200" b="1" dirty="0" smtClean="0"/>
              <a:t>lue eyes</a:t>
            </a:r>
          </a:p>
        </p:txBody>
      </p:sp>
      <p:pic>
        <p:nvPicPr>
          <p:cNvPr id="40964" name="Picture 4" descr="coat12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77434"/>
            <a:ext cx="2028825" cy="156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erlin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287" y="2057400"/>
            <a:ext cx="2836131" cy="25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5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3429000" cy="4105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Body Color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Y</a:t>
            </a:r>
            <a:r>
              <a:rPr lang="en-US" b="1" dirty="0" smtClean="0"/>
              <a:t>ellowish or gold</a:t>
            </a:r>
          </a:p>
          <a:p>
            <a:pPr eaLnBrk="1" hangingPunct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ane and tail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Black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U</a:t>
            </a:r>
            <a:r>
              <a:rPr lang="en-US" sz="2200" b="1" dirty="0" smtClean="0"/>
              <a:t>sually black on lower legs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</a:t>
            </a:r>
            <a:r>
              <a:rPr lang="en-US" sz="2200" b="1" dirty="0" smtClean="0"/>
              <a:t>ypically do not have dorsal stripes</a:t>
            </a:r>
          </a:p>
        </p:txBody>
      </p:sp>
      <p:pic>
        <p:nvPicPr>
          <p:cNvPr id="39940" name="Picture 5" descr="Buckski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4216225" cy="366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0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Perlino</a:t>
            </a:r>
            <a:endParaRPr lang="en-US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4343400" cy="40687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hite or light cream</a:t>
            </a:r>
          </a:p>
          <a:p>
            <a:pPr eaLnBrk="1" hangingPunct="1"/>
            <a:endParaRPr lang="en-US" sz="1500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/>
              <a:t>U</a:t>
            </a:r>
            <a:r>
              <a:rPr lang="en-US" b="1" dirty="0" smtClean="0"/>
              <a:t>sually have a darker tint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ale copper or orange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ink or pinkish skin over entire body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lue eyes</a:t>
            </a:r>
          </a:p>
        </p:txBody>
      </p:sp>
      <p:pic>
        <p:nvPicPr>
          <p:cNvPr id="41988" name="Picture 4" descr="perlin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716" y="2667000"/>
            <a:ext cx="3446463" cy="27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Rabicano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Body 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</a:rPr>
              <a:t>nterspersed </a:t>
            </a:r>
            <a:r>
              <a:rPr lang="en-US" sz="2200" b="1" dirty="0">
                <a:solidFill>
                  <a:schemeClr val="tx1"/>
                </a:solidFill>
              </a:rPr>
              <a:t>white hairs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ost </a:t>
            </a:r>
            <a:r>
              <a:rPr lang="en-US" sz="2000" b="1" dirty="0">
                <a:solidFill>
                  <a:schemeClr val="tx1"/>
                </a:solidFill>
              </a:rPr>
              <a:t>dense </a:t>
            </a:r>
            <a:r>
              <a:rPr lang="en-US" sz="2000" b="1" dirty="0" smtClean="0">
                <a:solidFill>
                  <a:schemeClr val="tx1"/>
                </a:solidFill>
              </a:rPr>
              <a:t>from flank to </a:t>
            </a:r>
            <a:r>
              <a:rPr lang="en-US" sz="2000" b="1" dirty="0" err="1" smtClean="0">
                <a:solidFill>
                  <a:schemeClr val="tx1"/>
                </a:solidFill>
              </a:rPr>
              <a:t>tailhead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Not Roan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:Dancingcol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Pinto - </a:t>
            </a:r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343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D</a:t>
            </a:r>
            <a:r>
              <a:rPr lang="en-US" sz="2400" b="1" dirty="0" smtClean="0"/>
              <a:t>ark color usually covers </a:t>
            </a:r>
          </a:p>
          <a:p>
            <a:pPr lvl="1"/>
            <a:r>
              <a:rPr lang="en-US" sz="2200" b="1" dirty="0"/>
              <a:t>O</a:t>
            </a:r>
            <a:r>
              <a:rPr lang="en-US" sz="2200" b="1" dirty="0" smtClean="0"/>
              <a:t>ne or both flanks</a:t>
            </a:r>
          </a:p>
          <a:p>
            <a:pPr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/>
            <a:r>
              <a:rPr lang="en-US" sz="2400" b="1" dirty="0" smtClean="0"/>
              <a:t>Generally</a:t>
            </a:r>
          </a:p>
          <a:p>
            <a:pPr lvl="1"/>
            <a:r>
              <a:rPr lang="en-US" sz="2200" b="1" dirty="0"/>
              <a:t>A</a:t>
            </a:r>
            <a:r>
              <a:rPr lang="en-US" sz="2200" b="1" dirty="0" smtClean="0"/>
              <a:t>ll four legs are </a:t>
            </a:r>
            <a:r>
              <a:rPr lang="en-US" sz="2200" b="1" dirty="0" smtClean="0"/>
              <a:t>white at </a:t>
            </a:r>
            <a:r>
              <a:rPr lang="en-US" sz="2200" b="1" dirty="0" smtClean="0"/>
              <a:t>least below the hocks and knees</a:t>
            </a:r>
          </a:p>
          <a:p>
            <a:pPr eaLnBrk="1" hangingPunct="1"/>
            <a:endParaRPr lang="en-US" sz="900" b="1" dirty="0" smtClean="0"/>
          </a:p>
          <a:p>
            <a:pPr eaLnBrk="1" hangingPunct="1"/>
            <a:r>
              <a:rPr lang="en-US" sz="2200" b="1" dirty="0" smtClean="0"/>
              <a:t>Spots</a:t>
            </a:r>
          </a:p>
          <a:p>
            <a:pPr lvl="1"/>
            <a:r>
              <a:rPr lang="en-US" sz="2200" b="1" dirty="0"/>
              <a:t>R</a:t>
            </a:r>
            <a:r>
              <a:rPr lang="en-US" sz="2200" b="1" dirty="0" smtClean="0"/>
              <a:t>egular and distinct appearance of a shield</a:t>
            </a:r>
          </a:p>
        </p:txBody>
      </p:sp>
      <p:pic>
        <p:nvPicPr>
          <p:cNvPr id="43012" name="Picture 4" descr="coat14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8576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1480"/>
            <a:ext cx="3048000" cy="1524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latin typeface="Arial" charset="0"/>
              </a:rPr>
              <a:t>Parts of The Horse</a:t>
            </a:r>
          </a:p>
        </p:txBody>
      </p:sp>
      <p:pic>
        <p:nvPicPr>
          <p:cNvPr id="4" name="Picture 3" descr="http://www.freewebs.com/rspc/horse_part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6149975" cy="4429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</a:t>
            </a:r>
            <a:r>
              <a:rPr lang="en-US" b="1" dirty="0" err="1" smtClean="0"/>
              <a:t>Tobiano</a:t>
            </a:r>
            <a:endParaRPr lang="en-US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388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Head markings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L</a:t>
            </a:r>
            <a:r>
              <a:rPr lang="en-US" b="1" dirty="0" smtClean="0"/>
              <a:t>ike </a:t>
            </a:r>
            <a:r>
              <a:rPr lang="en-US" sz="2000" b="1" dirty="0" smtClean="0"/>
              <a:t>solid-colored horse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May have</a:t>
            </a:r>
            <a:r>
              <a:rPr lang="en-US" sz="2000" b="1" dirty="0" smtClean="0"/>
              <a:t> blaze, strip, star or snip</a:t>
            </a:r>
            <a:endParaRPr lang="en-US" b="1" dirty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sz="2400" b="1" dirty="0" smtClean="0"/>
              <a:t>ay be either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sz="2000" b="1" dirty="0" smtClean="0"/>
              <a:t>redominantly dark or white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sz="2400" b="1" dirty="0" smtClean="0"/>
              <a:t>ail is often two colors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4036" name="Picture 4" descr="mixer_tobi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251325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8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Overo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4191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/>
              <a:t>W</a:t>
            </a:r>
            <a:r>
              <a:rPr lang="en-US" b="1" dirty="0" smtClean="0"/>
              <a:t>hite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usually will not cross back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Between withers and tail</a:t>
            </a:r>
          </a:p>
          <a:p>
            <a:pPr eaLnBrk="1" hangingPunct="1">
              <a:lnSpc>
                <a:spcPct val="90000"/>
              </a:lnSpc>
            </a:pPr>
            <a:endParaRPr lang="en-US" sz="15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Generally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t least one and often all four legs </a:t>
            </a:r>
            <a:r>
              <a:rPr lang="en-US" b="1" dirty="0" smtClean="0"/>
              <a:t>dark (may have leg markings)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White </a:t>
            </a:r>
            <a:r>
              <a:rPr lang="en-US" b="1" dirty="0" smtClean="0"/>
              <a:t>is irregular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cattered or splashy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45060" name="Picture 4" descr="coat1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18943"/>
            <a:ext cx="3657599" cy="282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6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Overo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495800" cy="4449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Head markings 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Often bald-faced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Body may </a:t>
            </a:r>
            <a:r>
              <a:rPr lang="en-US" b="1" dirty="0" smtClean="0"/>
              <a:t>be either </a:t>
            </a:r>
            <a:r>
              <a:rPr lang="en-US" b="1" dirty="0" smtClean="0"/>
              <a:t>predominantly </a:t>
            </a:r>
            <a:r>
              <a:rPr lang="en-US" b="1" dirty="0" smtClean="0"/>
              <a:t>dark or white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Tail usually one color</a:t>
            </a:r>
          </a:p>
        </p:txBody>
      </p:sp>
      <p:pic>
        <p:nvPicPr>
          <p:cNvPr id="46084" name="Picture 4" descr="Overo Patt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32639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6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 - </a:t>
            </a:r>
            <a:r>
              <a:rPr lang="en-US" b="1" dirty="0" err="1" smtClean="0"/>
              <a:t>Tovero</a:t>
            </a:r>
            <a:endParaRPr lang="en-US" b="1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5181600" cy="39528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Dark </a:t>
            </a:r>
            <a:r>
              <a:rPr lang="en-US" b="1" dirty="0" smtClean="0"/>
              <a:t>around ears (medicine hat)</a:t>
            </a:r>
            <a:endParaRPr lang="en-US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b="1" dirty="0" smtClean="0"/>
              <a:t>Dark may </a:t>
            </a:r>
            <a:r>
              <a:rPr lang="en-US" b="1" dirty="0" smtClean="0"/>
              <a:t>expand to cover </a:t>
            </a:r>
            <a:r>
              <a:rPr lang="en-US" b="1" dirty="0" smtClean="0"/>
              <a:t>forehead </a:t>
            </a:r>
            <a:r>
              <a:rPr lang="en-US" b="1" dirty="0" smtClean="0"/>
              <a:t>and/or eyes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One or both eyes blue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/>
            <a:r>
              <a:rPr lang="en-US" b="1" dirty="0" smtClean="0"/>
              <a:t>Dark pigmentation </a:t>
            </a:r>
          </a:p>
          <a:p>
            <a:pPr lvl="1"/>
            <a:r>
              <a:rPr lang="en-US" sz="2200" b="1" dirty="0" smtClean="0"/>
              <a:t>Around mouth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May extend up sides of face and form spots </a:t>
            </a:r>
          </a:p>
        </p:txBody>
      </p:sp>
      <p:pic>
        <p:nvPicPr>
          <p:cNvPr id="47108" name="Picture 4" descr="tov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429615" cy="27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 - Blanket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276600"/>
            <a:ext cx="3581400" cy="4181475"/>
          </a:xfrm>
        </p:spPr>
        <p:txBody>
          <a:bodyPr/>
          <a:lstStyle/>
          <a:p>
            <a:pPr eaLnBrk="1" hangingPunct="1"/>
            <a:r>
              <a:rPr lang="en-US" b="1" dirty="0"/>
              <a:t>S</a:t>
            </a:r>
            <a:r>
              <a:rPr lang="en-US" sz="2400" b="1" dirty="0" smtClean="0"/>
              <a:t>olid white area </a:t>
            </a:r>
            <a:r>
              <a:rPr lang="en-US" sz="2400" b="1" dirty="0"/>
              <a:t>n</a:t>
            </a:r>
            <a:r>
              <a:rPr lang="en-US" sz="2400" b="1" dirty="0" smtClean="0"/>
              <a:t>ormally over h</a:t>
            </a:r>
            <a:r>
              <a:rPr lang="en-US" sz="2200" b="1" dirty="0" smtClean="0"/>
              <a:t>ip area that is contrasting to </a:t>
            </a:r>
            <a:r>
              <a:rPr lang="en-US" sz="2200" b="1" dirty="0" smtClean="0"/>
              <a:t>base color</a:t>
            </a:r>
          </a:p>
        </p:txBody>
      </p:sp>
      <p:sp>
        <p:nvSpPr>
          <p:cNvPr id="48132" name="AutoShape 4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AutoShape 5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AutoShape 6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AutoShape 7" descr="leopard pic"/>
          <p:cNvSpPr>
            <a:spLocks noChangeAspect="1" noChangeArrowheads="1"/>
          </p:cNvSpPr>
          <p:nvPr/>
        </p:nvSpPr>
        <p:spPr bwMode="auto">
          <a:xfrm>
            <a:off x="155575" y="46038"/>
            <a:ext cx="1714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6" name="Picture 8" descr="chestn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0632"/>
            <a:ext cx="420590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7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 - Leopard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38100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b="1" dirty="0" smtClean="0"/>
              <a:t>White </a:t>
            </a:r>
            <a:r>
              <a:rPr lang="en-US" sz="2500" b="1" dirty="0" smtClean="0"/>
              <a:t>with spots of color over their body</a:t>
            </a:r>
          </a:p>
          <a:p>
            <a:pPr eaLnBrk="1" hangingPunct="1">
              <a:lnSpc>
                <a:spcPct val="80000"/>
              </a:lnSpc>
            </a:pPr>
            <a:endParaRPr lang="en-US" sz="25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b="1" dirty="0" smtClean="0"/>
              <a:t>Sometimes spots are more </a:t>
            </a:r>
            <a:r>
              <a:rPr lang="en-US" sz="2500" b="1" dirty="0" smtClean="0"/>
              <a:t>concentrated </a:t>
            </a:r>
            <a:r>
              <a:rPr lang="en-US" sz="2500" b="1" dirty="0" smtClean="0"/>
              <a:t>on head and </a:t>
            </a:r>
            <a:r>
              <a:rPr lang="en-US" sz="2500" b="1" dirty="0" smtClean="0"/>
              <a:t>leg areas</a:t>
            </a:r>
          </a:p>
          <a:p>
            <a:pPr eaLnBrk="1" hangingPunct="1">
              <a:lnSpc>
                <a:spcPct val="80000"/>
              </a:lnSpc>
            </a:pPr>
            <a:endParaRPr lang="en-US" sz="25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b="1" dirty="0"/>
              <a:t>S</a:t>
            </a:r>
            <a:r>
              <a:rPr lang="en-US" sz="2500" b="1" dirty="0" smtClean="0"/>
              <a:t>pots may also </a:t>
            </a:r>
            <a:r>
              <a:rPr lang="en-US" sz="2500" b="1" dirty="0" smtClean="0"/>
              <a:t>occur in the direction the hair grows and are most evident </a:t>
            </a:r>
            <a:r>
              <a:rPr lang="en-US" sz="2500" b="1" dirty="0" smtClean="0"/>
              <a:t>in the flank area</a:t>
            </a:r>
          </a:p>
        </p:txBody>
      </p:sp>
      <p:pic>
        <p:nvPicPr>
          <p:cNvPr id="49156" name="Picture 4" descr="leop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5516" y="3276600"/>
            <a:ext cx="4040188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6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Star: white mark on forehead</a:t>
            </a:r>
          </a:p>
          <a:p>
            <a:r>
              <a:rPr lang="en-US" b="1" dirty="0" smtClean="0"/>
              <a:t>Strip or Stripe</a:t>
            </a:r>
            <a:r>
              <a:rPr lang="en-US" b="1" dirty="0"/>
              <a:t>: narrow white mark down the face</a:t>
            </a:r>
          </a:p>
          <a:p>
            <a:r>
              <a:rPr lang="en-US" b="1" dirty="0" smtClean="0"/>
              <a:t>Snip</a:t>
            </a:r>
            <a:r>
              <a:rPr lang="en-US" b="1" dirty="0"/>
              <a:t>: white mark between the nostrils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Blaze</a:t>
            </a:r>
            <a:r>
              <a:rPr lang="en-US" sz="2800" b="1" dirty="0"/>
              <a:t>: broad white mark down the face, extending over </a:t>
            </a:r>
            <a:r>
              <a:rPr lang="en-US" sz="2800" b="1" dirty="0" smtClean="0"/>
              <a:t>the nose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Bald face: </a:t>
            </a:r>
            <a:r>
              <a:rPr lang="en-US" sz="2800" b="1" dirty="0"/>
              <a:t>very wide </a:t>
            </a:r>
            <a:r>
              <a:rPr lang="en-US" sz="2800" b="1" dirty="0" smtClean="0"/>
              <a:t>white marking, </a:t>
            </a:r>
            <a:r>
              <a:rPr lang="en-US" sz="2800" b="1" dirty="0"/>
              <a:t>covering most of the face </a:t>
            </a:r>
            <a:r>
              <a:rPr lang="en-US" sz="2800" b="1" dirty="0" smtClean="0"/>
              <a:t>and extending </a:t>
            </a:r>
            <a:r>
              <a:rPr lang="en-US" sz="2800" b="1" dirty="0"/>
              <a:t>down over the </a:t>
            </a:r>
            <a:r>
              <a:rPr lang="en-US" sz="2800" b="1" dirty="0" smtClean="0"/>
              <a:t>nostrils. Usually covers one or both eyes </a:t>
            </a: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Facial Markings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Star: white mark on forehead</a:t>
            </a:r>
          </a:p>
          <a:p>
            <a:pPr eaLnBrk="1" hangingPunct="1"/>
            <a:r>
              <a:rPr lang="en-US" b="1" dirty="0" smtClean="0"/>
              <a:t>Strip or Stripe</a:t>
            </a:r>
            <a:r>
              <a:rPr lang="en-US" b="1" dirty="0" smtClean="0"/>
              <a:t>: narrow white mark down the face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14600"/>
            <a:ext cx="315137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Snip</a:t>
            </a:r>
            <a:r>
              <a:rPr lang="en-US" b="1" dirty="0" smtClean="0"/>
              <a:t>: white mark between the nostrils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315137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3025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9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Blaze: broad white mark down the face, extending over nose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23" y="2247900"/>
            <a:ext cx="315137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Sorrel/Chestnut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/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b="1" dirty="0" smtClean="0"/>
              <a:t>Reddish or copper red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Mane and tail </a:t>
            </a:r>
          </a:p>
          <a:p>
            <a:pPr lvl="1"/>
            <a:r>
              <a:rPr lang="en-US" b="1" dirty="0" smtClean="0"/>
              <a:t>Same </a:t>
            </a:r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ay be flaxen</a:t>
            </a:r>
          </a:p>
        </p:txBody>
      </p:sp>
      <p:pic>
        <p:nvPicPr>
          <p:cNvPr id="27652" name="Picture 4" descr="coat6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76974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Facial</a:t>
            </a:r>
            <a:r>
              <a:rPr lang="en-US" b="1" dirty="0" smtClean="0"/>
              <a:t> Markings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Bald: very wide, covering most of the face extending down over the nostrils</a:t>
            </a:r>
          </a:p>
          <a:p>
            <a:pPr eaLnBrk="1" hangingPunct="1"/>
            <a:r>
              <a:rPr lang="en-US" b="1" dirty="0" smtClean="0"/>
              <a:t>Usually crosses </a:t>
            </a:r>
            <a:r>
              <a:rPr lang="en-US" b="1" dirty="0" smtClean="0"/>
              <a:t>the midline of at least one eye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2483"/>
            <a:ext cx="3151378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410969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Coronet: Just over the coronary band</a:t>
            </a:r>
          </a:p>
          <a:p>
            <a:r>
              <a:rPr lang="en-US" dirty="0" smtClean="0"/>
              <a:t>Half-pastern: </a:t>
            </a:r>
            <a:r>
              <a:rPr lang="en-US" dirty="0" smtClean="0"/>
              <a:t>Half way up the pastern joint</a:t>
            </a:r>
          </a:p>
          <a:p>
            <a:r>
              <a:rPr lang="en-US" dirty="0" smtClean="0"/>
              <a:t>Sock</a:t>
            </a:r>
            <a:r>
              <a:rPr lang="en-US" dirty="0" smtClean="0"/>
              <a:t>: </a:t>
            </a:r>
            <a:r>
              <a:rPr lang="en-US" dirty="0" smtClean="0"/>
              <a:t>Covering the fetlock or just over it</a:t>
            </a:r>
          </a:p>
          <a:p>
            <a:r>
              <a:rPr lang="en-US" dirty="0" smtClean="0"/>
              <a:t>Stocking</a:t>
            </a:r>
            <a:r>
              <a:rPr lang="en-US" dirty="0" smtClean="0"/>
              <a:t>: Half way up the cannon bone and above (but not to cover the </a:t>
            </a:r>
            <a:r>
              <a:rPr lang="en-US" dirty="0" smtClean="0"/>
              <a:t>knee or hock)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 Markings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7086600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1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Markings</a:t>
            </a:r>
            <a:endParaRPr lang="en-US" dirty="0"/>
          </a:p>
        </p:txBody>
      </p:sp>
      <p:pic>
        <p:nvPicPr>
          <p:cNvPr id="25602" name="Picture 2" descr="http://www.historyforkids.org/learn/greeks/religion/pictures/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108584" cy="2905125"/>
          </a:xfrm>
          <a:prstGeom prst="rect">
            <a:avLst/>
          </a:prstGeom>
          <a:noFill/>
        </p:spPr>
      </p:pic>
      <p:pic>
        <p:nvPicPr>
          <p:cNvPr id="25606" name="Picture 6" descr="http://www.smokymountainparkarabians.com/images/arabian_horse_afir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814" y="0"/>
            <a:ext cx="2823186" cy="3495675"/>
          </a:xfrm>
          <a:prstGeom prst="rect">
            <a:avLst/>
          </a:prstGeom>
          <a:noFill/>
        </p:spPr>
      </p:pic>
      <p:pic>
        <p:nvPicPr>
          <p:cNvPr id="25608" name="Picture 8" descr="http://www.horsesden.com/pics/arabian-hors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0740" y="2514600"/>
            <a:ext cx="3223260" cy="3429000"/>
          </a:xfrm>
          <a:prstGeom prst="rect">
            <a:avLst/>
          </a:prstGeom>
          <a:noFill/>
        </p:spPr>
      </p:pic>
      <p:pic>
        <p:nvPicPr>
          <p:cNvPr id="25610" name="Picture 10" descr="http://www.softpicks.net/screenshots/Free-Horse-Racing-Screensa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14600"/>
            <a:ext cx="2895600" cy="2171700"/>
          </a:xfrm>
          <a:prstGeom prst="rect">
            <a:avLst/>
          </a:prstGeom>
          <a:noFill/>
        </p:spPr>
      </p:pic>
      <p:pic>
        <p:nvPicPr>
          <p:cNvPr id="25612" name="Picture 12" descr="http://www.equine-world.co.uk/about_horses/horse_images/sn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610100"/>
            <a:ext cx="1714500" cy="2247900"/>
          </a:xfrm>
          <a:prstGeom prst="rect">
            <a:avLst/>
          </a:prstGeom>
          <a:noFill/>
        </p:spPr>
      </p:pic>
      <p:pic>
        <p:nvPicPr>
          <p:cNvPr id="25616" name="Picture 16" descr="http://www.lopetx.org/horses-available/thoroughbreds/horses/thoroughbred-cryp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191000"/>
            <a:ext cx="2618597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6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Liver Chestnut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5181600" cy="43735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Body</a:t>
            </a:r>
          </a:p>
          <a:p>
            <a:pPr lvl="1"/>
            <a:r>
              <a:rPr lang="en-US" sz="2200" b="1" dirty="0"/>
              <a:t>D</a:t>
            </a:r>
            <a:r>
              <a:rPr lang="en-US" sz="2200" b="1" dirty="0" smtClean="0"/>
              <a:t>ark red or brownish-red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sz="2400" b="1" dirty="0" smtClean="0"/>
              <a:t>ane and tail 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sually dark red</a:t>
            </a:r>
          </a:p>
          <a:p>
            <a:pPr lvl="2"/>
            <a:r>
              <a:rPr lang="en-US" sz="2000" b="1" dirty="0"/>
              <a:t>B</a:t>
            </a:r>
            <a:r>
              <a:rPr lang="en-US" sz="2000" b="1" dirty="0" smtClean="0"/>
              <a:t>rownish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be flaxen </a:t>
            </a:r>
          </a:p>
          <a:p>
            <a:pPr lvl="1"/>
            <a:r>
              <a:rPr lang="en-US" sz="2200" b="1" dirty="0" smtClean="0"/>
              <a:t>Lower legs red</a:t>
            </a:r>
          </a:p>
          <a:p>
            <a:pPr lvl="1"/>
            <a:r>
              <a:rPr lang="en-US" sz="2200" b="1" dirty="0"/>
              <a:t>M</a:t>
            </a:r>
            <a:r>
              <a:rPr lang="en-US" sz="2200" b="1" dirty="0" smtClean="0"/>
              <a:t>ay have dorsal stripe</a:t>
            </a:r>
          </a:p>
        </p:txBody>
      </p:sp>
      <p:pic>
        <p:nvPicPr>
          <p:cNvPr id="34820" name="Picture 4" descr="livchq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168" y="2438400"/>
            <a:ext cx="4171180" cy="34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6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Black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799"/>
            <a:ext cx="4648200" cy="4371975"/>
          </a:xfrm>
        </p:spPr>
        <p:txBody>
          <a:bodyPr/>
          <a:lstStyle/>
          <a:p>
            <a:pPr eaLnBrk="1" hangingPunct="1"/>
            <a:r>
              <a:rPr lang="en-US" b="1" dirty="0" smtClean="0"/>
              <a:t>Body color 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rue black without light areas</a:t>
            </a:r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</a:t>
            </a:r>
          </a:p>
        </p:txBody>
      </p:sp>
      <p:pic>
        <p:nvPicPr>
          <p:cNvPr id="28676" name="Picture 4" descr="coat8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8736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tall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2860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Body color</a:t>
            </a:r>
          </a:p>
          <a:p>
            <a:pPr lvl="1"/>
            <a:r>
              <a:rPr lang="en-US" b="1" dirty="0" smtClean="0"/>
              <a:t>Tan / </a:t>
            </a:r>
            <a:r>
              <a:rPr lang="en-US" b="1" dirty="0" smtClean="0"/>
              <a:t>brown</a:t>
            </a:r>
            <a:r>
              <a:rPr lang="en-US" b="1" dirty="0" smtClean="0"/>
              <a:t> </a:t>
            </a:r>
            <a:r>
              <a:rPr lang="en-US" b="1" dirty="0" smtClean="0"/>
              <a:t>/ reddish-brown</a:t>
            </a:r>
          </a:p>
          <a:p>
            <a:pPr eaLnBrk="1" hangingPunct="1"/>
            <a:endParaRPr lang="en-US" sz="1500" b="1" dirty="0"/>
          </a:p>
          <a:p>
            <a:pPr eaLnBrk="1" hangingPunct="1"/>
            <a:r>
              <a:rPr lang="en-US" b="1" dirty="0"/>
              <a:t>M</a:t>
            </a:r>
            <a:r>
              <a:rPr lang="en-US" b="1" dirty="0" smtClean="0"/>
              <a:t>ane and tail </a:t>
            </a:r>
          </a:p>
          <a:p>
            <a:pPr lvl="1"/>
            <a:r>
              <a:rPr lang="en-US" b="1" dirty="0" smtClean="0"/>
              <a:t>Black</a:t>
            </a:r>
          </a:p>
          <a:p>
            <a:pPr lvl="1"/>
            <a:r>
              <a:rPr lang="en-US" b="1" dirty="0"/>
              <a:t>B</a:t>
            </a:r>
            <a:r>
              <a:rPr lang="en-US" b="1" dirty="0" smtClean="0"/>
              <a:t>lack on lower legs</a:t>
            </a:r>
          </a:p>
        </p:txBody>
      </p:sp>
      <p:pic>
        <p:nvPicPr>
          <p:cNvPr id="29700" name="Picture 4" descr="coat7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3434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oat9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09800"/>
            <a:ext cx="2943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Brown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Body color </a:t>
            </a:r>
          </a:p>
          <a:p>
            <a:pPr lvl="1"/>
            <a:r>
              <a:rPr lang="en-US" sz="2200" b="1" dirty="0" smtClean="0"/>
              <a:t>Brown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Possible light </a:t>
            </a:r>
            <a:r>
              <a:rPr lang="en-US" sz="2200" b="1" dirty="0" smtClean="0"/>
              <a:t>areas</a:t>
            </a:r>
          </a:p>
          <a:p>
            <a:pPr lvl="2"/>
            <a:r>
              <a:rPr lang="en-US" sz="2000" b="1" dirty="0" smtClean="0"/>
              <a:t>Muzzle</a:t>
            </a:r>
          </a:p>
          <a:p>
            <a:pPr lvl="2"/>
            <a:r>
              <a:rPr lang="en-US" sz="2000" b="1" dirty="0" smtClean="0"/>
              <a:t>Eyes</a:t>
            </a:r>
          </a:p>
          <a:p>
            <a:pPr lvl="2"/>
            <a:r>
              <a:rPr lang="en-US" sz="2000" b="1" dirty="0" smtClean="0"/>
              <a:t>Flank</a:t>
            </a:r>
          </a:p>
          <a:p>
            <a:pPr lvl="2"/>
            <a:r>
              <a:rPr lang="en-US" sz="2000" b="1" dirty="0"/>
              <a:t>I</a:t>
            </a:r>
            <a:r>
              <a:rPr lang="en-US" sz="2000" b="1" dirty="0" smtClean="0"/>
              <a:t>nside upper legs</a:t>
            </a:r>
          </a:p>
          <a:p>
            <a:endParaRPr lang="en-US" sz="1500" b="1" dirty="0"/>
          </a:p>
          <a:p>
            <a:r>
              <a:rPr lang="en-US" sz="2400" b="1" dirty="0" smtClean="0"/>
              <a:t>Mane and tail</a:t>
            </a:r>
          </a:p>
          <a:p>
            <a:pPr lvl="1"/>
            <a:r>
              <a:rPr lang="en-US" sz="2200" b="1" dirty="0" smtClean="0"/>
              <a:t>B</a:t>
            </a:r>
            <a:r>
              <a:rPr lang="en-US" sz="2200" b="1" dirty="0" smtClean="0"/>
              <a:t>rown or dark brown</a:t>
            </a:r>
            <a:endParaRPr lang="en-US" sz="2200" b="1" dirty="0" smtClean="0"/>
          </a:p>
        </p:txBody>
      </p:sp>
      <p:pic>
        <p:nvPicPr>
          <p:cNvPr id="30724" name="Picture 4" descr="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270" y="2286000"/>
            <a:ext cx="418603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ra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812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Gray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4114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Body 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Mixture of white with any other colored hairs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endParaRPr lang="en-US" sz="1500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ften born solid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L</a:t>
            </a:r>
            <a:r>
              <a:rPr lang="en-US" sz="2400" b="1" dirty="0" smtClean="0"/>
              <a:t>ighter with </a:t>
            </a:r>
            <a:r>
              <a:rPr lang="en-US" sz="2400" b="1" dirty="0" smtClean="0"/>
              <a:t>age</a:t>
            </a:r>
            <a:endParaRPr lang="en-US" sz="2400" b="1" dirty="0" smtClean="0"/>
          </a:p>
        </p:txBody>
      </p:sp>
      <p:pic>
        <p:nvPicPr>
          <p:cNvPr id="38917" name="Picture 5" descr="Te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354154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8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Blue Roan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799"/>
            <a:ext cx="4114800" cy="44751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Body</a:t>
            </a:r>
          </a:p>
          <a:p>
            <a:pPr lvl="1"/>
            <a:r>
              <a:rPr lang="en-US" sz="2200" b="1" dirty="0"/>
              <a:t>U</a:t>
            </a:r>
            <a:r>
              <a:rPr lang="en-US" sz="2200" b="1" dirty="0" smtClean="0"/>
              <a:t>niform mixture of </a:t>
            </a:r>
          </a:p>
          <a:p>
            <a:pPr marL="393192" lvl="1" indent="0">
              <a:buNone/>
            </a:pPr>
            <a:r>
              <a:rPr lang="en-US" sz="2200" b="1" dirty="0" smtClean="0"/>
              <a:t>white and black hairs</a:t>
            </a:r>
          </a:p>
          <a:p>
            <a:pPr lvl="1"/>
            <a:endParaRPr lang="en-US" sz="2000" b="1" dirty="0" smtClean="0"/>
          </a:p>
          <a:p>
            <a:pPr eaLnBrk="1" hangingPunct="1"/>
            <a:r>
              <a:rPr lang="en-US" b="1" dirty="0" smtClean="0"/>
              <a:t>Black</a:t>
            </a:r>
            <a:r>
              <a:rPr lang="en-US" b="1" dirty="0" smtClean="0"/>
              <a:t> </a:t>
            </a:r>
            <a:r>
              <a:rPr lang="en-US" b="1" dirty="0"/>
              <a:t>p</a:t>
            </a:r>
            <a:r>
              <a:rPr lang="en-US" b="1" dirty="0" smtClean="0"/>
              <a:t>oints and head</a:t>
            </a:r>
            <a:endParaRPr lang="en-US" sz="2400" b="1" dirty="0" smtClean="0"/>
          </a:p>
        </p:txBody>
      </p:sp>
      <p:pic>
        <p:nvPicPr>
          <p:cNvPr id="31748" name="Picture 4" descr="bluero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5369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lueroang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267200"/>
            <a:ext cx="3175000" cy="228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2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D6D805952B74CA64865E5726E4B41" ma:contentTypeVersion="1" ma:contentTypeDescription="Create a new document." ma:contentTypeScope="" ma:versionID="446c5a89458d3d27de251956b6d45da1">
  <xsd:schema xmlns:xsd="http://www.w3.org/2001/XMLSchema" xmlns:xs="http://www.w3.org/2001/XMLSchema" xmlns:p="http://schemas.microsoft.com/office/2006/metadata/properties" xmlns:ns3="9b782047-43c8-4cf2-8501-5f94d3c78dd5" targetNamespace="http://schemas.microsoft.com/office/2006/metadata/properties" ma:root="true" ma:fieldsID="10b02fe727885685ea12781d60e33088" ns3:_="">
    <xsd:import namespace="9b782047-43c8-4cf2-8501-5f94d3c78dd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82047-43c8-4cf2-8501-5f94d3c78d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13B7A-C87C-487D-B06A-9DBFE39AAE7C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9b782047-43c8-4cf2-8501-5f94d3c78dd5"/>
  </ds:schemaRefs>
</ds:datastoreItem>
</file>

<file path=customXml/itemProps2.xml><?xml version="1.0" encoding="utf-8"?>
<ds:datastoreItem xmlns:ds="http://schemas.openxmlformats.org/officeDocument/2006/customXml" ds:itemID="{06F40A7D-1540-4923-AC5F-5166FCFAC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99A873-F314-463B-A1A7-EC3DA9AFC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82047-43c8-4cf2-8501-5f94d3c78d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6435</TotalTime>
  <Words>713</Words>
  <Application>Microsoft Office PowerPoint</Application>
  <PresentationFormat>On-screen Show (4:3)</PresentationFormat>
  <Paragraphs>204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Parts, Colors, and Markings</vt:lpstr>
      <vt:lpstr>Parts of The Horse</vt:lpstr>
      <vt:lpstr>Sorrel/Chestnut</vt:lpstr>
      <vt:lpstr>Liver Chestnut</vt:lpstr>
      <vt:lpstr>Black</vt:lpstr>
      <vt:lpstr>Bay</vt:lpstr>
      <vt:lpstr>Brown</vt:lpstr>
      <vt:lpstr>Gray</vt:lpstr>
      <vt:lpstr>Blue Roan</vt:lpstr>
      <vt:lpstr>Red Roan</vt:lpstr>
      <vt:lpstr>Grullo</vt:lpstr>
      <vt:lpstr>Dun</vt:lpstr>
      <vt:lpstr>Red Dun</vt:lpstr>
      <vt:lpstr>Palomino</vt:lpstr>
      <vt:lpstr>Cremello</vt:lpstr>
      <vt:lpstr>Buckskin</vt:lpstr>
      <vt:lpstr>Perlino</vt:lpstr>
      <vt:lpstr>Rabicano</vt:lpstr>
      <vt:lpstr>Pinto - Tobiano</vt:lpstr>
      <vt:lpstr>Pinto - Tobiano</vt:lpstr>
      <vt:lpstr>Pinto - Overo</vt:lpstr>
      <vt:lpstr>Pinto - Overo</vt:lpstr>
      <vt:lpstr>Pinto - Tovero</vt:lpstr>
      <vt:lpstr>Appaloosa - Blanket</vt:lpstr>
      <vt:lpstr>Appaloosa - Leopard</vt:lpstr>
      <vt:lpstr>Facial Markings</vt:lpstr>
      <vt:lpstr>Facial Markings</vt:lpstr>
      <vt:lpstr>Facial Markings</vt:lpstr>
      <vt:lpstr>Facial Markings</vt:lpstr>
      <vt:lpstr>Facial Markings</vt:lpstr>
      <vt:lpstr>PowerPoint Presentation</vt:lpstr>
      <vt:lpstr>Leg Markings</vt:lpstr>
      <vt:lpstr>Identify the Markings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 of The Horse</dc:title>
  <dc:creator>Tammy Platt</dc:creator>
  <cp:lastModifiedBy>Laurie</cp:lastModifiedBy>
  <cp:revision>52</cp:revision>
  <cp:lastPrinted>2013-08-21T11:07:25Z</cp:lastPrinted>
  <dcterms:created xsi:type="dcterms:W3CDTF">2009-12-18T02:35:50Z</dcterms:created>
  <dcterms:modified xsi:type="dcterms:W3CDTF">2015-10-21T16:18:28Z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0x01010013BD6D805952B74CA64865E5726E4B41</vt:lpwstr>
  </property>
  <property fmtid="{D5CDD505-2E9C-101B-9397-08002B2CF9AE}" pid="3" name="IsMyDocuments">
    <vt:bool>true</vt:bool>
  </property>
</Properties>
</file>